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6" r:id="rId2"/>
    <p:sldId id="271" r:id="rId3"/>
    <p:sldId id="262" r:id="rId4"/>
    <p:sldId id="258" r:id="rId5"/>
    <p:sldId id="259" r:id="rId6"/>
    <p:sldId id="260" r:id="rId7"/>
    <p:sldId id="261" r:id="rId8"/>
    <p:sldId id="263" r:id="rId9"/>
    <p:sldId id="277" r:id="rId10"/>
    <p:sldId id="264" r:id="rId11"/>
    <p:sldId id="265" r:id="rId12"/>
    <p:sldId id="266" r:id="rId13"/>
    <p:sldId id="267" r:id="rId14"/>
    <p:sldId id="268" r:id="rId15"/>
    <p:sldId id="275" r:id="rId16"/>
    <p:sldId id="276" r:id="rId17"/>
    <p:sldId id="269" r:id="rId18"/>
    <p:sldId id="272" r:id="rId19"/>
    <p:sldId id="273" r:id="rId20"/>
    <p:sldId id="274" r:id="rId21"/>
    <p:sldId id="270"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510" autoAdjust="0"/>
  </p:normalViewPr>
  <p:slideViewPr>
    <p:cSldViewPr snapToGrid="0" snapToObjects="1">
      <p:cViewPr varScale="1">
        <p:scale>
          <a:sx n="97" d="100"/>
          <a:sy n="97" d="100"/>
        </p:scale>
        <p:origin x="384"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B0ECBE-CBCF-524B-BEC3-9105B453A214}" type="datetimeFigureOut">
              <a:rPr lang="en-US" smtClean="0"/>
              <a:t>10/15/2018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9B8E15-19D7-064A-92D3-D9AAC08BA3BA}" type="slidenum">
              <a:rPr lang="en-US" smtClean="0"/>
              <a:t>‹#›</a:t>
            </a:fld>
            <a:endParaRPr lang="en-US"/>
          </a:p>
        </p:txBody>
      </p:sp>
    </p:spTree>
    <p:extLst>
      <p:ext uri="{BB962C8B-B14F-4D97-AF65-F5344CB8AC3E}">
        <p14:creationId xmlns:p14="http://schemas.microsoft.com/office/powerpoint/2010/main" val="43223622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Determine System Pressure:</a:t>
            </a:r>
          </a:p>
          <a:p>
            <a:r>
              <a:rPr lang="en-US" sz="1200" kern="1200" dirty="0">
                <a:solidFill>
                  <a:schemeClr val="tx1"/>
                </a:solidFill>
                <a:effectLst/>
                <a:latin typeface="+mn-lt"/>
                <a:ea typeface="+mn-ea"/>
                <a:cs typeface="+mn-cs"/>
              </a:rPr>
              <a:t>Pressure of your system is basic on the working pressure of the weakest component or conductor in your system.  Working pressure is a pressure that the manufactures are comfortable having their components run continuously at without a safety problem.  The higher the pressure, the lower the flow requirements are.  Double the pressure cut the flow in half.  Pressure is the same as voltage, flow is the same as amperes.  The formulas work the same in hydraulic or pneumatics as they do with electricity only using a different constant.</a:t>
            </a:r>
          </a:p>
          <a:p>
            <a:endParaRPr lang="en-US" dirty="0"/>
          </a:p>
        </p:txBody>
      </p:sp>
      <p:sp>
        <p:nvSpPr>
          <p:cNvPr id="4" name="Slide Number Placeholder 3"/>
          <p:cNvSpPr>
            <a:spLocks noGrp="1"/>
          </p:cNvSpPr>
          <p:nvPr>
            <p:ph type="sldNum" sz="quarter" idx="10"/>
          </p:nvPr>
        </p:nvSpPr>
        <p:spPr/>
        <p:txBody>
          <a:bodyPr/>
          <a:lstStyle/>
          <a:p>
            <a:fld id="{679B8E15-19D7-064A-92D3-D9AAC08BA3BA}" type="slidenum">
              <a:rPr lang="en-US" smtClean="0"/>
              <a:t>3</a:t>
            </a:fld>
            <a:endParaRPr lang="en-US" dirty="0"/>
          </a:p>
        </p:txBody>
      </p:sp>
    </p:spTree>
    <p:extLst>
      <p:ext uri="{BB962C8B-B14F-4D97-AF65-F5344CB8AC3E}">
        <p14:creationId xmlns:p14="http://schemas.microsoft.com/office/powerpoint/2010/main" val="37657965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Line spacing,</a:t>
            </a:r>
            <a:r>
              <a:rPr lang="en-US" baseline="0" dirty="0"/>
              <a:t> </a:t>
            </a:r>
            <a:r>
              <a:rPr lang="en-US" baseline="0" dirty="0" err="1"/>
              <a:t>cont</a:t>
            </a:r>
            <a:r>
              <a:rPr lang="en-US" baseline="0" dirty="0"/>
              <a:t>:</a:t>
            </a:r>
          </a:p>
          <a:p>
            <a:r>
              <a:rPr lang="en-US" sz="1200" kern="1200" dirty="0">
                <a:solidFill>
                  <a:schemeClr val="tx1"/>
                </a:solidFill>
                <a:effectLst/>
                <a:latin typeface="+mn-lt"/>
                <a:ea typeface="+mn-ea"/>
                <a:cs typeface="+mn-cs"/>
              </a:rPr>
              <a:t>I recommend that each team have a copy of the “Lightning Reference” when designing their systems.  There is a lot of helpful information all put into one book.  I know that www/IFPS.org does sell them.  One of the things that you will notice when looking at their charts is that the pressure drop making a sharp 90-degree turn is three (3) greater than going straight.  Gradual bends are much better.</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Using a formula:</a:t>
            </a:r>
          </a:p>
          <a:p>
            <a:r>
              <a:rPr lang="en-US" sz="1200" kern="1200" dirty="0">
                <a:solidFill>
                  <a:schemeClr val="tx1"/>
                </a:solidFill>
                <a:effectLst/>
                <a:latin typeface="+mn-lt"/>
                <a:ea typeface="+mn-ea"/>
                <a:cs typeface="+mn-cs"/>
              </a:rPr>
              <a:t>Velocity of oil (Ft. / Sec.) = </a:t>
            </a:r>
            <a:r>
              <a:rPr lang="en-US" sz="1200" u="sng" kern="1200" dirty="0">
                <a:solidFill>
                  <a:schemeClr val="tx1"/>
                </a:solidFill>
                <a:effectLst/>
                <a:latin typeface="+mn-lt"/>
                <a:ea typeface="+mn-ea"/>
                <a:cs typeface="+mn-cs"/>
              </a:rPr>
              <a:t>.32 x GPM</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Net Area</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Hydraulic hoses are measured by the ID (Inside diameter) and hydraulic tubes are measure by the OD (Outside diameter).  You have to subtract the wall thickness when calculating area.  -4  hose means 4/16” hose, -8 equals 8/16” of 1/2”.</a:t>
            </a:r>
          </a:p>
          <a:p>
            <a:r>
              <a:rPr lang="en-US" sz="1200" kern="1200" dirty="0">
                <a:solidFill>
                  <a:schemeClr val="tx1"/>
                </a:solidFill>
                <a:effectLst/>
                <a:latin typeface="+mn-lt"/>
                <a:ea typeface="+mn-ea"/>
                <a:cs typeface="+mn-cs"/>
              </a:rPr>
              <a:t>Working the formula .32 x 1.065 / 20 = Area    A = .017 in²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Find Diameter</a:t>
            </a:r>
          </a:p>
          <a:p>
            <a:r>
              <a:rPr lang="en-US" sz="1200" kern="1200" dirty="0">
                <a:solidFill>
                  <a:schemeClr val="tx1"/>
                </a:solidFill>
                <a:effectLst/>
                <a:latin typeface="+mn-lt"/>
                <a:ea typeface="+mn-ea"/>
                <a:cs typeface="+mn-cs"/>
              </a:rPr>
              <a:t>A = D² x .7854 or A = πr²</a:t>
            </a:r>
          </a:p>
          <a:p>
            <a:r>
              <a:rPr lang="en-US" sz="1200" kern="1200" dirty="0">
                <a:solidFill>
                  <a:schemeClr val="tx1"/>
                </a:solidFill>
                <a:effectLst/>
                <a:latin typeface="+mn-lt"/>
                <a:ea typeface="+mn-ea"/>
                <a:cs typeface="+mn-cs"/>
              </a:rPr>
              <a:t>.017 / .7854 = D² of .0217  D = square root of .0217 = .147 inch inside diameter.  A ¼” hose is big enough for your pressure line.  Doing the same math for 5’ per second inlet line would require a 3/8” hose.</a:t>
            </a:r>
          </a:p>
          <a:p>
            <a:endParaRPr lang="en-US" dirty="0"/>
          </a:p>
        </p:txBody>
      </p:sp>
      <p:sp>
        <p:nvSpPr>
          <p:cNvPr id="4" name="Slide Number Placeholder 3"/>
          <p:cNvSpPr>
            <a:spLocks noGrp="1"/>
          </p:cNvSpPr>
          <p:nvPr>
            <p:ph type="sldNum" sz="quarter" idx="10"/>
          </p:nvPr>
        </p:nvSpPr>
        <p:spPr/>
        <p:txBody>
          <a:bodyPr/>
          <a:lstStyle/>
          <a:p>
            <a:fld id="{679B8E15-19D7-064A-92D3-D9AAC08BA3BA}" type="slidenum">
              <a:rPr lang="en-US" smtClean="0"/>
              <a:t>13</a:t>
            </a:fld>
            <a:endParaRPr lang="en-US"/>
          </a:p>
        </p:txBody>
      </p:sp>
    </p:spTree>
    <p:extLst>
      <p:ext uri="{BB962C8B-B14F-4D97-AF65-F5344CB8AC3E}">
        <p14:creationId xmlns:p14="http://schemas.microsoft.com/office/powerpoint/2010/main" val="42270547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Size of the pump:</a:t>
            </a:r>
          </a:p>
          <a:p>
            <a:r>
              <a:rPr lang="en-US" sz="1200" kern="1200" dirty="0">
                <a:solidFill>
                  <a:schemeClr val="tx1"/>
                </a:solidFill>
                <a:effectLst/>
                <a:latin typeface="+mn-lt"/>
                <a:ea typeface="+mn-ea"/>
                <a:cs typeface="+mn-cs"/>
              </a:rPr>
              <a:t>GPM = CIR x RPM / 231</a:t>
            </a:r>
          </a:p>
          <a:p>
            <a:r>
              <a:rPr lang="en-US" sz="1200" kern="1200" dirty="0">
                <a:solidFill>
                  <a:schemeClr val="tx1"/>
                </a:solidFill>
                <a:effectLst/>
                <a:latin typeface="+mn-lt"/>
                <a:ea typeface="+mn-ea"/>
                <a:cs typeface="+mn-cs"/>
              </a:rPr>
              <a:t>Substituting: 1.065 (GPM) x 231 / 60 (RPM of pedals) = 4.1 CIR</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Adding volumetric efficiency</a:t>
            </a:r>
          </a:p>
          <a:p>
            <a:r>
              <a:rPr lang="en-US" sz="1200" kern="1200" dirty="0">
                <a:solidFill>
                  <a:schemeClr val="tx1"/>
                </a:solidFill>
                <a:effectLst/>
                <a:latin typeface="+mn-lt"/>
                <a:ea typeface="+mn-ea"/>
                <a:cs typeface="+mn-cs"/>
              </a:rPr>
              <a:t>.41 CIR / .95 (pump) / .95 (motor) = 4.54 CIR Pump</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Note: actual pressure will change both the VE and ME in a system.  The lower the pressure the higher the VE and the lower the ME.  Higher flow rates can also lower the ME efficiency.</a:t>
            </a:r>
          </a:p>
          <a:p>
            <a:r>
              <a:rPr lang="en-US" sz="1200" kern="1200" dirty="0">
                <a:solidFill>
                  <a:schemeClr val="tx1"/>
                </a:solidFill>
                <a:effectLst/>
                <a:latin typeface="+mn-lt"/>
                <a:ea typeface="+mn-ea"/>
                <a:cs typeface="+mn-cs"/>
              </a:rPr>
              <a:t>In my personal design, I calculate everything on 100% efficiency until I all done and then divide by my overall system efficiency.</a:t>
            </a:r>
          </a:p>
          <a:p>
            <a:endParaRPr lang="en-US" dirty="0"/>
          </a:p>
        </p:txBody>
      </p:sp>
      <p:sp>
        <p:nvSpPr>
          <p:cNvPr id="4" name="Slide Number Placeholder 3"/>
          <p:cNvSpPr>
            <a:spLocks noGrp="1"/>
          </p:cNvSpPr>
          <p:nvPr>
            <p:ph type="sldNum" sz="quarter" idx="10"/>
          </p:nvPr>
        </p:nvSpPr>
        <p:spPr/>
        <p:txBody>
          <a:bodyPr/>
          <a:lstStyle/>
          <a:p>
            <a:fld id="{679B8E15-19D7-064A-92D3-D9AAC08BA3BA}" type="slidenum">
              <a:rPr lang="en-US" smtClean="0"/>
              <a:t>14</a:t>
            </a:fld>
            <a:endParaRPr lang="en-US"/>
          </a:p>
        </p:txBody>
      </p:sp>
    </p:spTree>
    <p:extLst>
      <p:ext uri="{BB962C8B-B14F-4D97-AF65-F5344CB8AC3E}">
        <p14:creationId xmlns:p14="http://schemas.microsoft.com/office/powerpoint/2010/main" val="37522965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Size</a:t>
            </a:r>
            <a:r>
              <a:rPr lang="en-US" baseline="0" dirty="0"/>
              <a:t> of the pump, </a:t>
            </a:r>
            <a:r>
              <a:rPr lang="en-US" baseline="0" dirty="0" err="1"/>
              <a:t>cont</a:t>
            </a:r>
            <a:r>
              <a:rPr lang="en-US" baseline="0" dirty="0"/>
              <a: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Note:  OE (Overall Eff.) = VE x ME</a:t>
            </a:r>
          </a:p>
          <a:p>
            <a:r>
              <a:rPr lang="en-US" sz="1200" kern="1200" dirty="0">
                <a:solidFill>
                  <a:schemeClr val="tx1"/>
                </a:solidFill>
                <a:effectLst/>
                <a:latin typeface="+mn-lt"/>
                <a:ea typeface="+mn-ea"/>
                <a:cs typeface="+mn-cs"/>
              </a:rPr>
              <a:t>Math check:  	Wheel RPM = 120</a:t>
            </a:r>
          </a:p>
          <a:p>
            <a:r>
              <a:rPr lang="en-US" sz="1200" kern="1200" dirty="0">
                <a:solidFill>
                  <a:schemeClr val="tx1"/>
                </a:solidFill>
                <a:effectLst/>
                <a:latin typeface="+mn-lt"/>
                <a:ea typeface="+mn-ea"/>
                <a:cs typeface="+mn-cs"/>
              </a:rPr>
              <a:t>			Pedal RPM = 60		</a:t>
            </a:r>
          </a:p>
          <a:p>
            <a:r>
              <a:rPr lang="en-US" sz="1200" kern="1200" dirty="0">
                <a:solidFill>
                  <a:schemeClr val="tx1"/>
                </a:solidFill>
                <a:effectLst/>
                <a:latin typeface="+mn-lt"/>
                <a:ea typeface="+mn-ea"/>
                <a:cs typeface="+mn-cs"/>
              </a:rPr>
              <a:t>Note a 2 : 1 step up ratio.  Our theatrical pump CIR is twice the motor CIR.</a:t>
            </a:r>
          </a:p>
          <a:p>
            <a:endParaRPr lang="en-US"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You can proportionally up or down size the pump and motor to purchase an actual displacement that is actually made by a manufacture and the pressure will adjust accordingly.</a:t>
            </a:r>
          </a:p>
          <a:p>
            <a:endParaRPr lang="en-US" dirty="0"/>
          </a:p>
        </p:txBody>
      </p:sp>
      <p:sp>
        <p:nvSpPr>
          <p:cNvPr id="4" name="Slide Number Placeholder 3"/>
          <p:cNvSpPr>
            <a:spLocks noGrp="1"/>
          </p:cNvSpPr>
          <p:nvPr>
            <p:ph type="sldNum" sz="quarter" idx="10"/>
          </p:nvPr>
        </p:nvSpPr>
        <p:spPr/>
        <p:txBody>
          <a:bodyPr/>
          <a:lstStyle/>
          <a:p>
            <a:fld id="{679B8E15-19D7-064A-92D3-D9AAC08BA3BA}" type="slidenum">
              <a:rPr lang="en-US" smtClean="0"/>
              <a:t>17</a:t>
            </a:fld>
            <a:endParaRPr lang="en-US"/>
          </a:p>
        </p:txBody>
      </p:sp>
    </p:spTree>
    <p:extLst>
      <p:ext uri="{BB962C8B-B14F-4D97-AF65-F5344CB8AC3E}">
        <p14:creationId xmlns:p14="http://schemas.microsoft.com/office/powerpoint/2010/main" val="41705068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79B8E15-19D7-064A-92D3-D9AAC08BA3BA}" type="slidenum">
              <a:rPr lang="en-US" smtClean="0"/>
              <a:t>19</a:t>
            </a:fld>
            <a:endParaRPr lang="en-US"/>
          </a:p>
        </p:txBody>
      </p:sp>
    </p:spTree>
    <p:extLst>
      <p:ext uri="{BB962C8B-B14F-4D97-AF65-F5344CB8AC3E}">
        <p14:creationId xmlns:p14="http://schemas.microsoft.com/office/powerpoint/2010/main" val="38022118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Calculations for push or pull of your vehicle:</a:t>
            </a:r>
          </a:p>
          <a:p>
            <a:r>
              <a:rPr lang="en-US" sz="1200" kern="1200" dirty="0">
                <a:solidFill>
                  <a:schemeClr val="tx1"/>
                </a:solidFill>
                <a:effectLst/>
                <a:latin typeface="+mn-lt"/>
                <a:ea typeface="+mn-ea"/>
                <a:cs typeface="+mn-cs"/>
              </a:rPr>
              <a:t>There are two questions that we need to answer</a:t>
            </a:r>
          </a:p>
          <a:p>
            <a:r>
              <a:rPr lang="en-US" sz="1200" kern="1200" dirty="0">
                <a:solidFill>
                  <a:schemeClr val="tx1"/>
                </a:solidFill>
                <a:effectLst/>
                <a:latin typeface="+mn-lt"/>
                <a:ea typeface="+mn-ea"/>
                <a:cs typeface="+mn-cs"/>
              </a:rPr>
              <a:t>What is your maximum incline that you will be going on?</a:t>
            </a:r>
          </a:p>
          <a:p>
            <a:r>
              <a:rPr lang="en-US" sz="1200" kern="1200" dirty="0">
                <a:solidFill>
                  <a:schemeClr val="tx1"/>
                </a:solidFill>
                <a:effectLst/>
                <a:latin typeface="+mn-lt"/>
                <a:ea typeface="+mn-ea"/>
                <a:cs typeface="+mn-cs"/>
              </a:rPr>
              <a:t>What is your rolling resistance? </a:t>
            </a:r>
          </a:p>
          <a:p>
            <a:r>
              <a:rPr lang="en-US" sz="1200" kern="1200" dirty="0">
                <a:solidFill>
                  <a:schemeClr val="tx1"/>
                </a:solidFill>
                <a:effectLst/>
                <a:latin typeface="+mn-lt"/>
                <a:ea typeface="+mn-ea"/>
                <a:cs typeface="+mn-cs"/>
              </a:rPr>
              <a:t>Finding the variables is generally our biggest concern because garbage in means garbage out.</a:t>
            </a:r>
          </a:p>
          <a:p>
            <a:endParaRPr lang="en-US" dirty="0"/>
          </a:p>
        </p:txBody>
      </p:sp>
      <p:sp>
        <p:nvSpPr>
          <p:cNvPr id="4" name="Slide Number Placeholder 3"/>
          <p:cNvSpPr>
            <a:spLocks noGrp="1"/>
          </p:cNvSpPr>
          <p:nvPr>
            <p:ph type="sldNum" sz="quarter" idx="10"/>
          </p:nvPr>
        </p:nvSpPr>
        <p:spPr/>
        <p:txBody>
          <a:bodyPr/>
          <a:lstStyle/>
          <a:p>
            <a:fld id="{679B8E15-19D7-064A-92D3-D9AAC08BA3BA}" type="slidenum">
              <a:rPr lang="en-US" smtClean="0"/>
              <a:t>4</a:t>
            </a:fld>
            <a:endParaRPr lang="en-US" dirty="0"/>
          </a:p>
        </p:txBody>
      </p:sp>
    </p:spTree>
    <p:extLst>
      <p:ext uri="{BB962C8B-B14F-4D97-AF65-F5344CB8AC3E}">
        <p14:creationId xmlns:p14="http://schemas.microsoft.com/office/powerpoint/2010/main" val="2677896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Calculations</a:t>
            </a:r>
            <a:r>
              <a:rPr lang="en-US" sz="1200" kern="1200" baseline="0" dirty="0">
                <a:solidFill>
                  <a:schemeClr val="tx1"/>
                </a:solidFill>
                <a:effectLst/>
                <a:latin typeface="+mn-lt"/>
                <a:ea typeface="+mn-ea"/>
                <a:cs typeface="+mn-cs"/>
              </a:rPr>
              <a:t> for push or pull of your vehicle: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Starting with the incline.  Let’s use a 3% grade and let’s convert that to degrees in incline.  If we do the Tan¯¹ of .03 (3%)= 1.718°</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Using various charts that are available on-line we will fine that the rolling resistance for a bicycle is between .002 on concrete - .04 on sand.</a:t>
            </a:r>
          </a:p>
          <a:p>
            <a:endParaRPr lang="en-US" dirty="0"/>
          </a:p>
        </p:txBody>
      </p:sp>
      <p:sp>
        <p:nvSpPr>
          <p:cNvPr id="4" name="Slide Number Placeholder 3"/>
          <p:cNvSpPr>
            <a:spLocks noGrp="1"/>
          </p:cNvSpPr>
          <p:nvPr>
            <p:ph type="sldNum" sz="quarter" idx="10"/>
          </p:nvPr>
        </p:nvSpPr>
        <p:spPr/>
        <p:txBody>
          <a:bodyPr/>
          <a:lstStyle/>
          <a:p>
            <a:fld id="{679B8E15-19D7-064A-92D3-D9AAC08BA3BA}" type="slidenum">
              <a:rPr lang="en-US" smtClean="0"/>
              <a:t>5</a:t>
            </a:fld>
            <a:endParaRPr lang="en-US" dirty="0"/>
          </a:p>
        </p:txBody>
      </p:sp>
    </p:spTree>
    <p:extLst>
      <p:ext uri="{BB962C8B-B14F-4D97-AF65-F5344CB8AC3E}">
        <p14:creationId xmlns:p14="http://schemas.microsoft.com/office/powerpoint/2010/main" val="34844722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Use the following 3 steps to find the pull to climb the hill: </a:t>
            </a:r>
          </a:p>
          <a:p>
            <a:pPr lvl="0"/>
            <a:r>
              <a:rPr lang="en-US" sz="1200" kern="1200" dirty="0">
                <a:solidFill>
                  <a:schemeClr val="tx1"/>
                </a:solidFill>
                <a:effectLst/>
                <a:latin typeface="+mn-lt"/>
                <a:ea typeface="+mn-ea"/>
                <a:cs typeface="+mn-cs"/>
              </a:rPr>
              <a:t>1. Take the sine of the angle (1.718) x GVW (bicycle and rider)</a:t>
            </a:r>
          </a:p>
          <a:p>
            <a:r>
              <a:rPr lang="en-US" sz="1200" kern="1200" dirty="0">
                <a:solidFill>
                  <a:schemeClr val="tx1"/>
                </a:solidFill>
                <a:effectLst/>
                <a:latin typeface="+mn-lt"/>
                <a:ea typeface="+mn-ea"/>
                <a:cs typeface="+mn-cs"/>
              </a:rPr>
              <a:t>Example sine of 1.718 x 300 lbs. = 9 lbs. of pull</a:t>
            </a:r>
          </a:p>
          <a:p>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2. Take the cosine of the angle x the load x rolling resistance </a:t>
            </a:r>
          </a:p>
          <a:p>
            <a:r>
              <a:rPr lang="en-US" sz="1200" kern="1200" dirty="0">
                <a:solidFill>
                  <a:schemeClr val="tx1"/>
                </a:solidFill>
                <a:effectLst/>
                <a:latin typeface="+mn-lt"/>
                <a:ea typeface="+mn-ea"/>
                <a:cs typeface="+mn-cs"/>
              </a:rPr>
              <a:t>Example cosine of 1.718 x 300 x .04 = 12 lbs. of pull.  (Note if on concrete that pull would only be .6 lbs.  The steeper the hill the higher step 1 will be, but the lower step 2 will be.)</a:t>
            </a:r>
          </a:p>
          <a:p>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3. For going uphill, add answer 1 &amp; 2.  For going downhill subtract the two answers.</a:t>
            </a:r>
          </a:p>
          <a:p>
            <a:r>
              <a:rPr lang="en-US" sz="1200" kern="1200" dirty="0">
                <a:solidFill>
                  <a:schemeClr val="tx1"/>
                </a:solidFill>
                <a:effectLst/>
                <a:latin typeface="+mn-lt"/>
                <a:ea typeface="+mn-ea"/>
                <a:cs typeface="+mn-cs"/>
              </a:rPr>
              <a:t>9 lbs. + 12 lbs. = 21 lbs. of pull for our worst case.</a:t>
            </a:r>
          </a:p>
          <a:p>
            <a:endParaRPr lang="en-US" dirty="0"/>
          </a:p>
        </p:txBody>
      </p:sp>
      <p:sp>
        <p:nvSpPr>
          <p:cNvPr id="4" name="Slide Number Placeholder 3"/>
          <p:cNvSpPr>
            <a:spLocks noGrp="1"/>
          </p:cNvSpPr>
          <p:nvPr>
            <p:ph type="sldNum" sz="quarter" idx="10"/>
          </p:nvPr>
        </p:nvSpPr>
        <p:spPr/>
        <p:txBody>
          <a:bodyPr/>
          <a:lstStyle/>
          <a:p>
            <a:fld id="{679B8E15-19D7-064A-92D3-D9AAC08BA3BA}" type="slidenum">
              <a:rPr lang="en-US" smtClean="0"/>
              <a:t>6</a:t>
            </a:fld>
            <a:endParaRPr lang="en-US" dirty="0"/>
          </a:p>
        </p:txBody>
      </p:sp>
    </p:spTree>
    <p:extLst>
      <p:ext uri="{BB962C8B-B14F-4D97-AF65-F5344CB8AC3E}">
        <p14:creationId xmlns:p14="http://schemas.microsoft.com/office/powerpoint/2010/main" val="40414640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Calculation for torque:</a:t>
            </a:r>
          </a:p>
          <a:p>
            <a:r>
              <a:rPr lang="en-US" sz="1200" kern="1200" dirty="0">
                <a:solidFill>
                  <a:schemeClr val="tx1"/>
                </a:solidFill>
                <a:effectLst/>
                <a:latin typeface="+mn-lt"/>
                <a:ea typeface="+mn-ea"/>
                <a:cs typeface="+mn-cs"/>
              </a:rPr>
              <a:t>Torque (lb. In.) = Radius (in inches) x Pull</a:t>
            </a:r>
          </a:p>
          <a:p>
            <a:r>
              <a:rPr lang="en-US" sz="1200" kern="1200" dirty="0">
                <a:solidFill>
                  <a:schemeClr val="tx1"/>
                </a:solidFill>
                <a:effectLst/>
                <a:latin typeface="+mn-lt"/>
                <a:ea typeface="+mn-ea"/>
                <a:cs typeface="+mn-cs"/>
              </a:rPr>
              <a:t>Radius of a 28” bicycle tire is 14”</a:t>
            </a:r>
          </a:p>
          <a:p>
            <a:r>
              <a:rPr lang="en-US" sz="1200" kern="1200" dirty="0">
                <a:solidFill>
                  <a:schemeClr val="tx1"/>
                </a:solidFill>
                <a:effectLst/>
                <a:latin typeface="+mn-lt"/>
                <a:ea typeface="+mn-ea"/>
                <a:cs typeface="+mn-cs"/>
              </a:rPr>
              <a:t>T = 14 x 21 = 294 lb. in.</a:t>
            </a:r>
          </a:p>
          <a:p>
            <a:endParaRPr lang="en-US" dirty="0"/>
          </a:p>
        </p:txBody>
      </p:sp>
      <p:sp>
        <p:nvSpPr>
          <p:cNvPr id="4" name="Slide Number Placeholder 3"/>
          <p:cNvSpPr>
            <a:spLocks noGrp="1"/>
          </p:cNvSpPr>
          <p:nvPr>
            <p:ph type="sldNum" sz="quarter" idx="10"/>
          </p:nvPr>
        </p:nvSpPr>
        <p:spPr/>
        <p:txBody>
          <a:bodyPr/>
          <a:lstStyle/>
          <a:p>
            <a:fld id="{679B8E15-19D7-064A-92D3-D9AAC08BA3BA}" type="slidenum">
              <a:rPr lang="en-US" smtClean="0"/>
              <a:t>7</a:t>
            </a:fld>
            <a:endParaRPr lang="en-US" dirty="0"/>
          </a:p>
        </p:txBody>
      </p:sp>
    </p:spTree>
    <p:extLst>
      <p:ext uri="{BB962C8B-B14F-4D97-AF65-F5344CB8AC3E}">
        <p14:creationId xmlns:p14="http://schemas.microsoft.com/office/powerpoint/2010/main" val="17710430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Sizing of drive motor/motors:</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our calculations, I will use what is basically considered to be low pressure, 1000 PSI.</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 (lb. in.) = </a:t>
            </a:r>
            <a:r>
              <a:rPr lang="en-US" sz="1200" u="sng" kern="1200" dirty="0">
                <a:solidFill>
                  <a:schemeClr val="tx1"/>
                </a:solidFill>
                <a:effectLst/>
                <a:latin typeface="+mn-lt"/>
                <a:ea typeface="+mn-ea"/>
                <a:cs typeface="+mn-cs"/>
              </a:rPr>
              <a:t>CIR x PSI</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2π</a:t>
            </a:r>
          </a:p>
          <a:p>
            <a:r>
              <a:rPr lang="en-US" sz="1200" kern="1200" dirty="0">
                <a:solidFill>
                  <a:schemeClr val="tx1"/>
                </a:solidFill>
                <a:effectLst/>
                <a:latin typeface="+mn-lt"/>
                <a:ea typeface="+mn-ea"/>
                <a:cs typeface="+mn-cs"/>
              </a:rPr>
              <a:t>294 = CIR x 1000 / 6.28      CIR = 294 x 6.28 / 1000   CIR =1.85 CIR motor</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means that the hydraulic motor is displace 1.85 cubic inches of oil for each revolution that it turns.  These calculations are bases on 100% efficiency.  A very typical hydraulic motor will have around 90% mechanical efficiency.  This would mean that you would either up side the motor (1.85 / .9) to 2.05 CIR or your pressure would increase to 1111 PSI.  Let’s work with the 2.05 CIR motor.  2.05 x 16.38 = 33.58 cc</a:t>
            </a:r>
          </a:p>
          <a:p>
            <a:endParaRPr lang="en-US" dirty="0"/>
          </a:p>
        </p:txBody>
      </p:sp>
      <p:sp>
        <p:nvSpPr>
          <p:cNvPr id="4" name="Slide Number Placeholder 3"/>
          <p:cNvSpPr>
            <a:spLocks noGrp="1"/>
          </p:cNvSpPr>
          <p:nvPr>
            <p:ph type="sldNum" sz="quarter" idx="10"/>
          </p:nvPr>
        </p:nvSpPr>
        <p:spPr/>
        <p:txBody>
          <a:bodyPr/>
          <a:lstStyle/>
          <a:p>
            <a:fld id="{679B8E15-19D7-064A-92D3-D9AAC08BA3BA}" type="slidenum">
              <a:rPr lang="en-US" smtClean="0"/>
              <a:t>8</a:t>
            </a:fld>
            <a:endParaRPr lang="en-US" dirty="0"/>
          </a:p>
        </p:txBody>
      </p:sp>
    </p:spTree>
    <p:extLst>
      <p:ext uri="{BB962C8B-B14F-4D97-AF65-F5344CB8AC3E}">
        <p14:creationId xmlns:p14="http://schemas.microsoft.com/office/powerpoint/2010/main" val="37929850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Calculating</a:t>
            </a:r>
            <a:r>
              <a:rPr lang="en-US" baseline="0" dirty="0"/>
              <a:t> the wheel RPM:</a:t>
            </a:r>
          </a:p>
          <a:p>
            <a:r>
              <a:rPr lang="en-US" sz="1200" kern="1200" dirty="0">
                <a:solidFill>
                  <a:schemeClr val="tx1"/>
                </a:solidFill>
                <a:effectLst/>
                <a:latin typeface="+mn-lt"/>
                <a:ea typeface="+mn-ea"/>
                <a:cs typeface="+mn-cs"/>
              </a:rPr>
              <a:t>Here is a formula that I came up with many years ago for calculation wheel RPM.  RPM = (</a:t>
            </a:r>
            <a:r>
              <a:rPr lang="en-US" sz="1200" u="none" kern="1200" dirty="0">
                <a:solidFill>
                  <a:schemeClr val="tx1"/>
                </a:solidFill>
                <a:effectLst/>
                <a:latin typeface="+mn-lt"/>
                <a:ea typeface="+mn-ea"/>
                <a:cs typeface="+mn-cs"/>
              </a:rPr>
              <a:t>336 x mph)/</a:t>
            </a:r>
            <a:r>
              <a:rPr lang="en-US" sz="1200" kern="1200" dirty="0">
                <a:solidFill>
                  <a:schemeClr val="tx1"/>
                </a:solidFill>
                <a:effectLst/>
                <a:latin typeface="+mn-lt"/>
                <a:ea typeface="+mn-ea"/>
                <a:cs typeface="+mn-cs"/>
              </a:rPr>
              <a:t> Wheel Dia.</a:t>
            </a:r>
          </a:p>
          <a:p>
            <a:r>
              <a:rPr lang="en-US" sz="1200" kern="1200" dirty="0">
                <a:solidFill>
                  <a:schemeClr val="tx1"/>
                </a:solidFill>
                <a:effectLst/>
                <a:latin typeface="+mn-lt"/>
                <a:ea typeface="+mn-ea"/>
                <a:cs typeface="+mn-cs"/>
              </a:rPr>
              <a:t>336 x 10 mph / 28” wheel = 120 RPM</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Calculating GPM:</a:t>
            </a:r>
          </a:p>
          <a:p>
            <a:r>
              <a:rPr lang="en-US" sz="1200" kern="1200" dirty="0">
                <a:solidFill>
                  <a:schemeClr val="tx1"/>
                </a:solidFill>
                <a:effectLst/>
                <a:latin typeface="+mn-lt"/>
                <a:ea typeface="+mn-ea"/>
                <a:cs typeface="+mn-cs"/>
              </a:rPr>
              <a:t>GPM = </a:t>
            </a:r>
            <a:r>
              <a:rPr lang="en-US" sz="1200" u="sng" kern="1200" dirty="0">
                <a:solidFill>
                  <a:schemeClr val="tx1"/>
                </a:solidFill>
                <a:effectLst/>
                <a:latin typeface="+mn-lt"/>
                <a:ea typeface="+mn-ea"/>
                <a:cs typeface="+mn-cs"/>
              </a:rPr>
              <a:t>CIR x RPM </a:t>
            </a:r>
            <a:r>
              <a:rPr lang="en-US" sz="1200" kern="1200" dirty="0">
                <a:solidFill>
                  <a:schemeClr val="tx1"/>
                </a:solidFill>
                <a:effectLst/>
                <a:latin typeface="+mn-lt"/>
                <a:ea typeface="+mn-ea"/>
                <a:cs typeface="+mn-cs"/>
              </a:rPr>
              <a:t>   Note: there is 231 cubic inch to a gallon</a:t>
            </a:r>
          </a:p>
          <a:p>
            <a:r>
              <a:rPr lang="en-US" sz="1200" kern="1200" dirty="0">
                <a:solidFill>
                  <a:schemeClr val="tx1"/>
                </a:solidFill>
                <a:effectLst/>
                <a:latin typeface="+mn-lt"/>
                <a:ea typeface="+mn-ea"/>
                <a:cs typeface="+mn-cs"/>
              </a:rPr>
              <a:t>                   231</a:t>
            </a:r>
          </a:p>
          <a:p>
            <a:r>
              <a:rPr lang="en-US" sz="1200" kern="1200" dirty="0">
                <a:solidFill>
                  <a:schemeClr val="tx1"/>
                </a:solidFill>
                <a:effectLst/>
                <a:latin typeface="+mn-lt"/>
                <a:ea typeface="+mn-ea"/>
                <a:cs typeface="+mn-cs"/>
              </a:rPr>
              <a:t>GPM = 2.05 x 120 / 231 = 1.06 GPM</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Many motors run at 95% volumetric efficiency or better.  This means take our 1.065 GPM and / .95 and that equals 1.12 GPM.</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679B8E15-19D7-064A-92D3-D9AAC08BA3BA}" type="slidenum">
              <a:rPr lang="en-US" smtClean="0"/>
              <a:t>10</a:t>
            </a:fld>
            <a:endParaRPr lang="en-US" dirty="0"/>
          </a:p>
        </p:txBody>
      </p:sp>
    </p:spTree>
    <p:extLst>
      <p:ext uri="{BB962C8B-B14F-4D97-AF65-F5344CB8AC3E}">
        <p14:creationId xmlns:p14="http://schemas.microsoft.com/office/powerpoint/2010/main" val="12579565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Calculation of</a:t>
            </a:r>
            <a:r>
              <a:rPr lang="en-US" baseline="0" dirty="0"/>
              <a:t> HP:</a:t>
            </a:r>
          </a:p>
          <a:p>
            <a:r>
              <a:rPr lang="en-US" sz="1200" kern="1200" dirty="0">
                <a:solidFill>
                  <a:schemeClr val="tx1"/>
                </a:solidFill>
                <a:effectLst/>
                <a:latin typeface="+mn-lt"/>
                <a:ea typeface="+mn-ea"/>
                <a:cs typeface="+mn-cs"/>
              </a:rPr>
              <a:t>HP =</a:t>
            </a:r>
            <a:r>
              <a:rPr lang="en-US" sz="1200" u="sng" kern="1200" dirty="0">
                <a:solidFill>
                  <a:schemeClr val="tx1"/>
                </a:solidFill>
                <a:effectLst/>
                <a:latin typeface="+mn-lt"/>
                <a:ea typeface="+mn-ea"/>
                <a:cs typeface="+mn-cs"/>
              </a:rPr>
              <a:t> GPM x PSI </a:t>
            </a:r>
            <a:r>
              <a:rPr lang="en-US" sz="1200" kern="1200" dirty="0">
                <a:solidFill>
                  <a:schemeClr val="tx1"/>
                </a:solidFill>
                <a:effectLst/>
                <a:latin typeface="+mn-lt"/>
                <a:ea typeface="+mn-ea"/>
                <a:cs typeface="+mn-cs"/>
              </a:rPr>
              <a:t>      HP = 1.12 x 1000 / 1714   HP =   .65 HP</a:t>
            </a:r>
          </a:p>
          <a:p>
            <a:r>
              <a:rPr lang="en-US" sz="1200" kern="1200" dirty="0">
                <a:solidFill>
                  <a:schemeClr val="tx1"/>
                </a:solidFill>
                <a:effectLst/>
                <a:latin typeface="+mn-lt"/>
                <a:ea typeface="+mn-ea"/>
                <a:cs typeface="+mn-cs"/>
              </a:rPr>
              <a:t>              1714</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Check our math by using the mechanical HP formula.</a:t>
            </a:r>
          </a:p>
          <a:p>
            <a:r>
              <a:rPr lang="en-US" sz="1200" kern="1200" dirty="0">
                <a:solidFill>
                  <a:schemeClr val="tx1"/>
                </a:solidFill>
                <a:effectLst/>
                <a:latin typeface="+mn-lt"/>
                <a:ea typeface="+mn-ea"/>
                <a:cs typeface="+mn-cs"/>
              </a:rPr>
              <a:t>HP = </a:t>
            </a:r>
            <a:r>
              <a:rPr lang="en-US" sz="1200" u="sng" kern="1200" dirty="0">
                <a:solidFill>
                  <a:schemeClr val="tx1"/>
                </a:solidFill>
                <a:effectLst/>
                <a:latin typeface="+mn-lt"/>
                <a:ea typeface="+mn-ea"/>
                <a:cs typeface="+mn-cs"/>
              </a:rPr>
              <a:t>T x RPM</a:t>
            </a:r>
            <a:r>
              <a:rPr lang="en-US" sz="1200" kern="1200" dirty="0">
                <a:solidFill>
                  <a:schemeClr val="tx1"/>
                </a:solidFill>
                <a:effectLst/>
                <a:latin typeface="+mn-lt"/>
                <a:ea typeface="+mn-ea"/>
                <a:cs typeface="+mn-cs"/>
              </a:rPr>
              <a:t>   294 lb. in x 120 RPM / 63025 = .56 HP</a:t>
            </a:r>
          </a:p>
          <a:p>
            <a:r>
              <a:rPr lang="en-US" sz="1200" kern="1200" dirty="0">
                <a:solidFill>
                  <a:schemeClr val="tx1"/>
                </a:solidFill>
                <a:effectLst/>
                <a:latin typeface="+mn-lt"/>
                <a:ea typeface="+mn-ea"/>
                <a:cs typeface="+mn-cs"/>
              </a:rPr>
              <a:t>           63025</a:t>
            </a:r>
          </a:p>
          <a:p>
            <a:r>
              <a:rPr lang="en-US" sz="1200" kern="1200" dirty="0">
                <a:solidFill>
                  <a:schemeClr val="tx1"/>
                </a:solidFill>
                <a:effectLst/>
                <a:latin typeface="+mn-lt"/>
                <a:ea typeface="+mn-ea"/>
                <a:cs typeface="+mn-cs"/>
              </a:rPr>
              <a:t>we can take .56 / .9 /.95 = .65 HP</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volumetric efficiency is made up with additional pump flow</a:t>
            </a:r>
          </a:p>
          <a:p>
            <a:r>
              <a:rPr lang="en-US" sz="1200" kern="1200" dirty="0">
                <a:solidFill>
                  <a:schemeClr val="tx1"/>
                </a:solidFill>
                <a:effectLst/>
                <a:latin typeface="+mn-lt"/>
                <a:ea typeface="+mn-ea"/>
                <a:cs typeface="+mn-cs"/>
              </a:rPr>
              <a:t>90% ME x 95% VE = 85.5% OV (overall efficiency)</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With a 100% drive system, it will still take .56 HP to overcome the hill and rolling resistance at 10 MPH.</a:t>
            </a:r>
          </a:p>
          <a:p>
            <a:endParaRPr lang="en-US" dirty="0"/>
          </a:p>
        </p:txBody>
      </p:sp>
      <p:sp>
        <p:nvSpPr>
          <p:cNvPr id="4" name="Slide Number Placeholder 3"/>
          <p:cNvSpPr>
            <a:spLocks noGrp="1"/>
          </p:cNvSpPr>
          <p:nvPr>
            <p:ph type="sldNum" sz="quarter" idx="10"/>
          </p:nvPr>
        </p:nvSpPr>
        <p:spPr/>
        <p:txBody>
          <a:bodyPr/>
          <a:lstStyle/>
          <a:p>
            <a:fld id="{679B8E15-19D7-064A-92D3-D9AAC08BA3BA}" type="slidenum">
              <a:rPr lang="en-US" smtClean="0"/>
              <a:t>11</a:t>
            </a:fld>
            <a:endParaRPr lang="en-US" dirty="0"/>
          </a:p>
        </p:txBody>
      </p:sp>
    </p:spTree>
    <p:extLst>
      <p:ext uri="{BB962C8B-B14F-4D97-AF65-F5344CB8AC3E}">
        <p14:creationId xmlns:p14="http://schemas.microsoft.com/office/powerpoint/2010/main" val="42857050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Line sizing:</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Plumbing and line sizing is very important when designing a hydraulic or pneumatic system.  Undersize lines and poor plumbing cause excess pressure drop and heat just as an extension cord causes voltage drop.  There are different standards in the industry for line sizing.  ISO uses 16 feet per second in a pressure line, 8’ / second in a return line and not more than 4’ / second to an inlet to a pump.  ANSI uses 20’ / second for pressure lines and not more than 5’ / second inlet velocity.  This is the one I prefer to use if you truly calculate all velocities.  SAE goes as high as 25’ / second in hydrostatic systems.  The inlet is very critical.  Don’t use any elbows or restriction within the last 10 diameter at the pump inlet.  This means is your inlet hose is 1”, don’t use any elbow or restrictions any closer than 10” from the pump.  A 3/8” hose needs 3.75” or laminar flow going into the pump.  I use a bulkhead fitting going into the reservoir and then a piece of tubing that is flare with the standard 37° flare on the end for the pickup tube.  A shut-off ball valve can be used to facilitate pump repair, but keep the valve next to the tank and not the pump.  Likewise if you have to use an inlet strainer.</a:t>
            </a:r>
          </a:p>
          <a:p>
            <a:endParaRPr lang="en-US" dirty="0"/>
          </a:p>
        </p:txBody>
      </p:sp>
      <p:sp>
        <p:nvSpPr>
          <p:cNvPr id="4" name="Slide Number Placeholder 3"/>
          <p:cNvSpPr>
            <a:spLocks noGrp="1"/>
          </p:cNvSpPr>
          <p:nvPr>
            <p:ph type="sldNum" sz="quarter" idx="10"/>
          </p:nvPr>
        </p:nvSpPr>
        <p:spPr/>
        <p:txBody>
          <a:bodyPr/>
          <a:lstStyle/>
          <a:p>
            <a:fld id="{679B8E15-19D7-064A-92D3-D9AAC08BA3BA}" type="slidenum">
              <a:rPr lang="en-US" smtClean="0"/>
              <a:t>12</a:t>
            </a:fld>
            <a:endParaRPr lang="en-US" dirty="0"/>
          </a:p>
        </p:txBody>
      </p:sp>
    </p:spTree>
    <p:extLst>
      <p:ext uri="{BB962C8B-B14F-4D97-AF65-F5344CB8AC3E}">
        <p14:creationId xmlns:p14="http://schemas.microsoft.com/office/powerpoint/2010/main" val="10313636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7B9D7BB-3670-5D4E-AB8F-E0833024BE5D}" type="datetimeFigureOut">
              <a:rPr lang="en-US" smtClean="0"/>
              <a:t>10/15/2018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456354-3725-7F41-97B0-F72CEB0FC04C}" type="slidenum">
              <a:rPr lang="en-US" smtClean="0"/>
              <a:t>‹#›</a:t>
            </a:fld>
            <a:endParaRPr lang="en-US"/>
          </a:p>
        </p:txBody>
      </p:sp>
    </p:spTree>
    <p:extLst>
      <p:ext uri="{BB962C8B-B14F-4D97-AF65-F5344CB8AC3E}">
        <p14:creationId xmlns:p14="http://schemas.microsoft.com/office/powerpoint/2010/main" val="3598932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B9D7BB-3670-5D4E-AB8F-E0833024BE5D}" type="datetimeFigureOut">
              <a:rPr lang="en-US" smtClean="0"/>
              <a:t>10/15/2018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456354-3725-7F41-97B0-F72CEB0FC04C}" type="slidenum">
              <a:rPr lang="en-US" smtClean="0"/>
              <a:t>‹#›</a:t>
            </a:fld>
            <a:endParaRPr lang="en-US"/>
          </a:p>
        </p:txBody>
      </p:sp>
    </p:spTree>
    <p:extLst>
      <p:ext uri="{BB962C8B-B14F-4D97-AF65-F5344CB8AC3E}">
        <p14:creationId xmlns:p14="http://schemas.microsoft.com/office/powerpoint/2010/main" val="1252852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B9D7BB-3670-5D4E-AB8F-E0833024BE5D}" type="datetimeFigureOut">
              <a:rPr lang="en-US" smtClean="0"/>
              <a:t>10/15/2018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456354-3725-7F41-97B0-F72CEB0FC04C}" type="slidenum">
              <a:rPr lang="en-US" smtClean="0"/>
              <a:t>‹#›</a:t>
            </a:fld>
            <a:endParaRPr lang="en-US"/>
          </a:p>
        </p:txBody>
      </p:sp>
    </p:spTree>
    <p:extLst>
      <p:ext uri="{BB962C8B-B14F-4D97-AF65-F5344CB8AC3E}">
        <p14:creationId xmlns:p14="http://schemas.microsoft.com/office/powerpoint/2010/main" val="2957810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B9D7BB-3670-5D4E-AB8F-E0833024BE5D}" type="datetimeFigureOut">
              <a:rPr lang="en-US" smtClean="0"/>
              <a:t>10/15/2018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456354-3725-7F41-97B0-F72CEB0FC04C}" type="slidenum">
              <a:rPr lang="en-US" smtClean="0"/>
              <a:t>‹#›</a:t>
            </a:fld>
            <a:endParaRPr lang="en-US"/>
          </a:p>
        </p:txBody>
      </p:sp>
      <p:pic>
        <p:nvPicPr>
          <p:cNvPr id="7" name="Picture 6" descr="FPVC_Logo-960x470.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6826063" y="274638"/>
            <a:ext cx="2065994" cy="1011476"/>
          </a:xfrm>
          <a:prstGeom prst="rect">
            <a:avLst/>
          </a:prstGeom>
        </p:spPr>
      </p:pic>
    </p:spTree>
    <p:extLst>
      <p:ext uri="{BB962C8B-B14F-4D97-AF65-F5344CB8AC3E}">
        <p14:creationId xmlns:p14="http://schemas.microsoft.com/office/powerpoint/2010/main" val="1704885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B9D7BB-3670-5D4E-AB8F-E0833024BE5D}" type="datetimeFigureOut">
              <a:rPr lang="en-US" smtClean="0"/>
              <a:t>10/15/2018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456354-3725-7F41-97B0-F72CEB0FC04C}" type="slidenum">
              <a:rPr lang="en-US" smtClean="0"/>
              <a:t>‹#›</a:t>
            </a:fld>
            <a:endParaRPr lang="en-US"/>
          </a:p>
        </p:txBody>
      </p:sp>
    </p:spTree>
    <p:extLst>
      <p:ext uri="{BB962C8B-B14F-4D97-AF65-F5344CB8AC3E}">
        <p14:creationId xmlns:p14="http://schemas.microsoft.com/office/powerpoint/2010/main" val="168712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B9D7BB-3670-5D4E-AB8F-E0833024BE5D}" type="datetimeFigureOut">
              <a:rPr lang="en-US" smtClean="0"/>
              <a:t>10/15/2018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456354-3725-7F41-97B0-F72CEB0FC04C}" type="slidenum">
              <a:rPr lang="en-US" smtClean="0"/>
              <a:t>‹#›</a:t>
            </a:fld>
            <a:endParaRPr lang="en-US"/>
          </a:p>
        </p:txBody>
      </p:sp>
    </p:spTree>
    <p:extLst>
      <p:ext uri="{BB962C8B-B14F-4D97-AF65-F5344CB8AC3E}">
        <p14:creationId xmlns:p14="http://schemas.microsoft.com/office/powerpoint/2010/main" val="3424899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B9D7BB-3670-5D4E-AB8F-E0833024BE5D}" type="datetimeFigureOut">
              <a:rPr lang="en-US" smtClean="0"/>
              <a:t>10/15/2018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456354-3725-7F41-97B0-F72CEB0FC04C}" type="slidenum">
              <a:rPr lang="en-US" smtClean="0"/>
              <a:t>‹#›</a:t>
            </a:fld>
            <a:endParaRPr lang="en-US"/>
          </a:p>
        </p:txBody>
      </p:sp>
    </p:spTree>
    <p:extLst>
      <p:ext uri="{BB962C8B-B14F-4D97-AF65-F5344CB8AC3E}">
        <p14:creationId xmlns:p14="http://schemas.microsoft.com/office/powerpoint/2010/main" val="554507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B9D7BB-3670-5D4E-AB8F-E0833024BE5D}" type="datetimeFigureOut">
              <a:rPr lang="en-US" smtClean="0"/>
              <a:t>10/15/2018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456354-3725-7F41-97B0-F72CEB0FC04C}" type="slidenum">
              <a:rPr lang="en-US" smtClean="0"/>
              <a:t>‹#›</a:t>
            </a:fld>
            <a:endParaRPr lang="en-US"/>
          </a:p>
        </p:txBody>
      </p:sp>
    </p:spTree>
    <p:extLst>
      <p:ext uri="{BB962C8B-B14F-4D97-AF65-F5344CB8AC3E}">
        <p14:creationId xmlns:p14="http://schemas.microsoft.com/office/powerpoint/2010/main" val="2879455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B9D7BB-3670-5D4E-AB8F-E0833024BE5D}" type="datetimeFigureOut">
              <a:rPr lang="en-US" smtClean="0"/>
              <a:t>10/15/2018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456354-3725-7F41-97B0-F72CEB0FC04C}" type="slidenum">
              <a:rPr lang="en-US" smtClean="0"/>
              <a:t>‹#›</a:t>
            </a:fld>
            <a:endParaRPr lang="en-US"/>
          </a:p>
        </p:txBody>
      </p:sp>
    </p:spTree>
    <p:extLst>
      <p:ext uri="{BB962C8B-B14F-4D97-AF65-F5344CB8AC3E}">
        <p14:creationId xmlns:p14="http://schemas.microsoft.com/office/powerpoint/2010/main" val="122672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B9D7BB-3670-5D4E-AB8F-E0833024BE5D}" type="datetimeFigureOut">
              <a:rPr lang="en-US" smtClean="0"/>
              <a:t>10/15/2018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456354-3725-7F41-97B0-F72CEB0FC04C}" type="slidenum">
              <a:rPr lang="en-US" smtClean="0"/>
              <a:t>‹#›</a:t>
            </a:fld>
            <a:endParaRPr lang="en-US"/>
          </a:p>
        </p:txBody>
      </p:sp>
    </p:spTree>
    <p:extLst>
      <p:ext uri="{BB962C8B-B14F-4D97-AF65-F5344CB8AC3E}">
        <p14:creationId xmlns:p14="http://schemas.microsoft.com/office/powerpoint/2010/main" val="3791823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B9D7BB-3670-5D4E-AB8F-E0833024BE5D}" type="datetimeFigureOut">
              <a:rPr lang="en-US" smtClean="0"/>
              <a:t>10/15/2018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456354-3725-7F41-97B0-F72CEB0FC04C}" type="slidenum">
              <a:rPr lang="en-US" smtClean="0"/>
              <a:t>‹#›</a:t>
            </a:fld>
            <a:endParaRPr lang="en-US"/>
          </a:p>
        </p:txBody>
      </p:sp>
    </p:spTree>
    <p:extLst>
      <p:ext uri="{BB962C8B-B14F-4D97-AF65-F5344CB8AC3E}">
        <p14:creationId xmlns:p14="http://schemas.microsoft.com/office/powerpoint/2010/main" val="185199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60960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B9D7BB-3670-5D4E-AB8F-E0833024BE5D}" type="datetimeFigureOut">
              <a:rPr lang="en-US" smtClean="0"/>
              <a:t>10/15/2018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456354-3725-7F41-97B0-F72CEB0FC04C}" type="slidenum">
              <a:rPr lang="en-US" smtClean="0"/>
              <a:t>‹#›</a:t>
            </a:fld>
            <a:endParaRPr lang="en-US" dirty="0"/>
          </a:p>
        </p:txBody>
      </p:sp>
    </p:spTree>
    <p:extLst>
      <p:ext uri="{BB962C8B-B14F-4D97-AF65-F5344CB8AC3E}">
        <p14:creationId xmlns:p14="http://schemas.microsoft.com/office/powerpoint/2010/main" val="11988164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FPVC_Logo-960x470.png"/>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327340"/>
            <a:ext cx="9144000" cy="4476750"/>
          </a:xfrm>
          <a:prstGeom prst="rect">
            <a:avLst/>
          </a:prstGeom>
        </p:spPr>
      </p:pic>
      <p:sp>
        <p:nvSpPr>
          <p:cNvPr id="5" name="TextBox 4"/>
          <p:cNvSpPr txBox="1"/>
          <p:nvPr/>
        </p:nvSpPr>
        <p:spPr>
          <a:xfrm>
            <a:off x="5361988" y="5581257"/>
            <a:ext cx="3169849" cy="923330"/>
          </a:xfrm>
          <a:prstGeom prst="rect">
            <a:avLst/>
          </a:prstGeom>
          <a:noFill/>
        </p:spPr>
        <p:txBody>
          <a:bodyPr wrap="square" rtlCol="0">
            <a:spAutoFit/>
          </a:bodyPr>
          <a:lstStyle/>
          <a:p>
            <a:pPr algn="r"/>
            <a:r>
              <a:rPr lang="en-US" dirty="0"/>
              <a:t>Kick-Off Webinar</a:t>
            </a:r>
            <a:br>
              <a:rPr lang="en-US" dirty="0"/>
            </a:br>
            <a:r>
              <a:rPr lang="en-US" dirty="0"/>
              <a:t>2018 – 2019</a:t>
            </a:r>
          </a:p>
          <a:p>
            <a:endParaRPr lang="en-US" dirty="0"/>
          </a:p>
        </p:txBody>
      </p:sp>
      <p:pic>
        <p:nvPicPr>
          <p:cNvPr id="6" name="Picture 5" descr="hp_ETF_logo.gif"/>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48548" y="5218377"/>
            <a:ext cx="2768600" cy="1206500"/>
          </a:xfrm>
          <a:prstGeom prst="rect">
            <a:avLst/>
          </a:prstGeom>
        </p:spPr>
      </p:pic>
    </p:spTree>
    <p:extLst>
      <p:ext uri="{BB962C8B-B14F-4D97-AF65-F5344CB8AC3E}">
        <p14:creationId xmlns:p14="http://schemas.microsoft.com/office/powerpoint/2010/main" val="14427609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Wheel RPM and GPM</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600200"/>
                <a:ext cx="4102608" cy="4525963"/>
              </a:xfrm>
              <a:noFill/>
            </p:spPr>
            <p:txBody>
              <a:bodyPr/>
              <a:lstStyle/>
              <a:p>
                <a:r>
                  <a:rPr lang="en-US" dirty="0"/>
                  <a:t>RPM =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336 </m:t>
                        </m:r>
                        <m:r>
                          <a:rPr lang="en-US" b="0" i="1" smtClean="0">
                            <a:latin typeface="Cambria Math" panose="02040503050406030204" pitchFamily="18" charset="0"/>
                          </a:rPr>
                          <m:t>𝑥</m:t>
                        </m:r>
                        <m:r>
                          <a:rPr lang="en-US" b="0" i="1" smtClean="0">
                            <a:latin typeface="Cambria Math" panose="02040503050406030204" pitchFamily="18" charset="0"/>
                          </a:rPr>
                          <m:t> </m:t>
                        </m:r>
                        <m:r>
                          <a:rPr lang="en-US" b="0" i="1" smtClean="0">
                            <a:latin typeface="Cambria Math" panose="02040503050406030204" pitchFamily="18" charset="0"/>
                          </a:rPr>
                          <m:t>𝑚𝑝h</m:t>
                        </m:r>
                      </m:num>
                      <m:den>
                        <m:r>
                          <a:rPr lang="en-US" b="0" i="1" smtClean="0">
                            <a:latin typeface="Cambria Math" panose="02040503050406030204" pitchFamily="18" charset="0"/>
                          </a:rPr>
                          <m:t>𝑤h𝑒𝑒𝑙</m:t>
                        </m:r>
                        <m:r>
                          <a:rPr lang="en-US" b="0" i="1" smtClean="0">
                            <a:latin typeface="Cambria Math" panose="02040503050406030204" pitchFamily="18" charset="0"/>
                          </a:rPr>
                          <m:t> </m:t>
                        </m:r>
                        <m:r>
                          <a:rPr lang="en-US" b="0" i="1" smtClean="0">
                            <a:latin typeface="Cambria Math" panose="02040503050406030204" pitchFamily="18" charset="0"/>
                          </a:rPr>
                          <m:t>𝑑𝑖𝑎𝑚𝑒𝑡𝑒𝑟</m:t>
                        </m:r>
                      </m:den>
                    </m:f>
                  </m:oMath>
                </a14:m>
                <a:endParaRPr lang="en-US" dirty="0"/>
              </a:p>
              <a:p>
                <a:pPr marL="0" indent="0">
                  <a:buNone/>
                </a:pPr>
                <a:endParaRPr lang="en-US" dirty="0"/>
              </a:p>
              <a:p>
                <a:pPr marL="0" indent="0">
                  <a:buNone/>
                </a:pPr>
                <a:r>
                  <a:rPr lang="en-US" dirty="0"/>
                  <a:t> → RPM =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336 </m:t>
                        </m:r>
                        <m:r>
                          <a:rPr lang="en-US" b="0" i="1" smtClean="0">
                            <a:latin typeface="Cambria Math" panose="02040503050406030204" pitchFamily="18" charset="0"/>
                          </a:rPr>
                          <m:t>𝑥</m:t>
                        </m:r>
                        <m:r>
                          <a:rPr lang="en-US" b="0" i="1" smtClean="0">
                            <a:latin typeface="Cambria Math" panose="02040503050406030204" pitchFamily="18" charset="0"/>
                          </a:rPr>
                          <m:t> 10 </m:t>
                        </m:r>
                        <m:r>
                          <a:rPr lang="en-US" b="0" i="1" smtClean="0">
                            <a:latin typeface="Cambria Math" panose="02040503050406030204" pitchFamily="18" charset="0"/>
                          </a:rPr>
                          <m:t>𝑚𝑝h</m:t>
                        </m:r>
                      </m:num>
                      <m:den>
                        <m:r>
                          <a:rPr lang="en-US" b="0" i="1" smtClean="0">
                            <a:latin typeface="Cambria Math" panose="02040503050406030204" pitchFamily="18" charset="0"/>
                          </a:rPr>
                          <m:t>28"</m:t>
                        </m:r>
                      </m:den>
                    </m:f>
                  </m:oMath>
                </a14:m>
                <a:endParaRPr lang="en-US" dirty="0"/>
              </a:p>
              <a:p>
                <a:pPr marL="0" indent="0">
                  <a:buNone/>
                </a:pPr>
                <a:r>
                  <a:rPr lang="en-US" dirty="0"/>
                  <a:t>      		</a:t>
                </a:r>
                <a:r>
                  <a:rPr lang="en-US" b="1" dirty="0"/>
                  <a:t> = 120 RPM</a:t>
                </a:r>
              </a:p>
              <a:p>
                <a:endParaRPr lang="en-US" dirty="0"/>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600200"/>
                <a:ext cx="4102608" cy="4525963"/>
              </a:xfrm>
              <a:blipFill rotWithShape="0">
                <a:blip r:embed="rId3"/>
                <a:stretch>
                  <a:fillRect l="-341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Content Placeholder 2"/>
              <p:cNvSpPr txBox="1">
                <a:spLocks/>
              </p:cNvSpPr>
              <p:nvPr/>
            </p:nvSpPr>
            <p:spPr>
              <a:xfrm>
                <a:off x="4779264" y="1600200"/>
                <a:ext cx="3968496" cy="4525963"/>
              </a:xfrm>
              <a:prstGeom prst="rect">
                <a:avLst/>
              </a:prstGeom>
              <a:noFill/>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a:t>GPM = </a:t>
                </a:r>
                <a14:m>
                  <m:oMath xmlns:m="http://schemas.openxmlformats.org/officeDocument/2006/math">
                    <m:f>
                      <m:fPr>
                        <m:ctrlPr>
                          <a:rPr lang="en-US" i="1" smtClean="0">
                            <a:latin typeface="Cambria Math" panose="02040503050406030204" pitchFamily="18" charset="0"/>
                          </a:rPr>
                        </m:ctrlPr>
                      </m:fPr>
                      <m:num>
                        <m:r>
                          <a:rPr lang="en-US" i="1" smtClean="0">
                            <a:latin typeface="Cambria Math" panose="02040503050406030204" pitchFamily="18" charset="0"/>
                          </a:rPr>
                          <m:t>𝐶𝐼𝑅</m:t>
                        </m:r>
                        <m:r>
                          <a:rPr lang="en-US" i="1" smtClean="0">
                            <a:latin typeface="Cambria Math" panose="02040503050406030204" pitchFamily="18" charset="0"/>
                          </a:rPr>
                          <m:t> </m:t>
                        </m:r>
                        <m:r>
                          <a:rPr lang="en-US" i="1" smtClean="0">
                            <a:latin typeface="Cambria Math" panose="02040503050406030204" pitchFamily="18" charset="0"/>
                          </a:rPr>
                          <m:t>𝑥</m:t>
                        </m:r>
                        <m:r>
                          <a:rPr lang="en-US" i="1" smtClean="0">
                            <a:latin typeface="Cambria Math" panose="02040503050406030204" pitchFamily="18" charset="0"/>
                          </a:rPr>
                          <m:t> </m:t>
                        </m:r>
                        <m:r>
                          <a:rPr lang="en-US" i="1" smtClean="0">
                            <a:latin typeface="Cambria Math" panose="02040503050406030204" pitchFamily="18" charset="0"/>
                          </a:rPr>
                          <m:t>𝑅𝑃𝑀</m:t>
                        </m:r>
                      </m:num>
                      <m:den>
                        <m:r>
                          <a:rPr lang="en-US" i="1" smtClean="0">
                            <a:latin typeface="Cambria Math" panose="02040503050406030204" pitchFamily="18" charset="0"/>
                          </a:rPr>
                          <m:t>231</m:t>
                        </m:r>
                      </m:den>
                    </m:f>
                  </m:oMath>
                </a14:m>
                <a:r>
                  <a:rPr lang="en-US" dirty="0"/>
                  <a:t>   </a:t>
                </a:r>
              </a:p>
              <a:p>
                <a:pPr marL="0" indent="0">
                  <a:buNone/>
                </a:pPr>
                <a:endParaRPr lang="en-US" sz="3200" dirty="0"/>
              </a:p>
              <a:p>
                <a:pPr marL="0" indent="0">
                  <a:buNone/>
                </a:pPr>
                <a:r>
                  <a:rPr lang="en-US" sz="3200" dirty="0"/>
                  <a:t>→ GPM = </a:t>
                </a:r>
                <a14:m>
                  <m:oMath xmlns:m="http://schemas.openxmlformats.org/officeDocument/2006/math">
                    <m:f>
                      <m:fPr>
                        <m:ctrlPr>
                          <a:rPr lang="en-US" sz="3200" i="1" smtClean="0">
                            <a:latin typeface="Cambria Math" panose="02040503050406030204" pitchFamily="18" charset="0"/>
                          </a:rPr>
                        </m:ctrlPr>
                      </m:fPr>
                      <m:num>
                        <m:r>
                          <a:rPr lang="en-US" sz="3200" i="1" smtClean="0">
                            <a:latin typeface="Cambria Math" panose="02040503050406030204" pitchFamily="18" charset="0"/>
                          </a:rPr>
                          <m:t>2.05 </m:t>
                        </m:r>
                        <m:r>
                          <a:rPr lang="en-US" sz="3200" i="1" smtClean="0">
                            <a:latin typeface="Cambria Math" panose="02040503050406030204" pitchFamily="18" charset="0"/>
                          </a:rPr>
                          <m:t>𝑥</m:t>
                        </m:r>
                        <m:r>
                          <a:rPr lang="en-US" sz="3200" i="1" smtClean="0">
                            <a:latin typeface="Cambria Math" panose="02040503050406030204" pitchFamily="18" charset="0"/>
                          </a:rPr>
                          <m:t> 120</m:t>
                        </m:r>
                      </m:num>
                      <m:den>
                        <m:r>
                          <a:rPr lang="en-US" sz="3200" i="1" smtClean="0">
                            <a:latin typeface="Cambria Math" panose="02040503050406030204" pitchFamily="18" charset="0"/>
                          </a:rPr>
                          <m:t>2</m:t>
                        </m:r>
                        <m:r>
                          <a:rPr lang="en-US" sz="3200" b="0" i="1" smtClean="0">
                            <a:latin typeface="Cambria Math" panose="02040503050406030204" pitchFamily="18" charset="0"/>
                          </a:rPr>
                          <m:t>31</m:t>
                        </m:r>
                      </m:den>
                    </m:f>
                  </m:oMath>
                </a14:m>
                <a:endParaRPr lang="en-US" sz="3200" dirty="0"/>
              </a:p>
              <a:p>
                <a:pPr marL="0" indent="0">
                  <a:buNone/>
                </a:pPr>
                <a:r>
                  <a:rPr lang="en-US" dirty="0"/>
                  <a:t>			=</a:t>
                </a:r>
                <a:r>
                  <a:rPr lang="en-US" b="1" dirty="0"/>
                  <a:t> 1.06 GPM</a:t>
                </a:r>
                <a:endParaRPr lang="en-US" sz="3200" b="1" dirty="0"/>
              </a:p>
            </p:txBody>
          </p:sp>
        </mc:Choice>
        <mc:Fallback xmlns="">
          <p:sp>
            <p:nvSpPr>
              <p:cNvPr id="4" name="Content Placeholder 2"/>
              <p:cNvSpPr txBox="1">
                <a:spLocks noRot="1" noChangeAspect="1" noMove="1" noResize="1" noEditPoints="1" noAdjustHandles="1" noChangeArrowheads="1" noChangeShapeType="1" noTextEdit="1"/>
              </p:cNvSpPr>
              <p:nvPr/>
            </p:nvSpPr>
            <p:spPr>
              <a:xfrm>
                <a:off x="4779264" y="1600200"/>
                <a:ext cx="3968496" cy="4525963"/>
              </a:xfrm>
              <a:prstGeom prst="rect">
                <a:avLst/>
              </a:prstGeom>
              <a:blipFill>
                <a:blip r:embed="rId4"/>
                <a:stretch>
                  <a:fillRect l="-3840"/>
                </a:stretch>
              </a:blipFill>
            </p:spPr>
            <p:txBody>
              <a:bodyPr/>
              <a:lstStyle/>
              <a:p>
                <a:r>
                  <a:rPr lang="en-US">
                    <a:noFill/>
                  </a:rPr>
                  <a:t> </a:t>
                </a:r>
              </a:p>
            </p:txBody>
          </p:sp>
        </mc:Fallback>
      </mc:AlternateContent>
    </p:spTree>
    <p:extLst>
      <p:ext uri="{BB962C8B-B14F-4D97-AF65-F5344CB8AC3E}">
        <p14:creationId xmlns:p14="http://schemas.microsoft.com/office/powerpoint/2010/main" val="3332707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HP</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457200" y="1600200"/>
                <a:ext cx="8229600" cy="5105400"/>
              </a:xfrm>
            </p:spPr>
            <p:txBody>
              <a:bodyPr>
                <a:normAutofit lnSpcReduction="10000"/>
              </a:bodyPr>
              <a:lstStyle/>
              <a:p>
                <a:r>
                  <a:rPr lang="en-US" sz="3200" dirty="0"/>
                  <a:t>HP = </a:t>
                </a:r>
                <a14:m>
                  <m:oMath xmlns:m="http://schemas.openxmlformats.org/officeDocument/2006/math">
                    <m:f>
                      <m:fPr>
                        <m:ctrlPr>
                          <a:rPr lang="en-US" sz="3200" i="1" smtClean="0">
                            <a:latin typeface="Cambria Math" panose="02040503050406030204" pitchFamily="18" charset="0"/>
                          </a:rPr>
                        </m:ctrlPr>
                      </m:fPr>
                      <m:num>
                        <m:r>
                          <a:rPr lang="en-US" sz="3200" b="0" i="1" smtClean="0">
                            <a:latin typeface="Cambria Math" panose="02040503050406030204" pitchFamily="18" charset="0"/>
                          </a:rPr>
                          <m:t>𝐺𝑃𝑀</m:t>
                        </m:r>
                        <m:r>
                          <a:rPr lang="en-US" sz="3200" b="0" i="1" smtClean="0">
                            <a:latin typeface="Cambria Math" panose="02040503050406030204" pitchFamily="18" charset="0"/>
                          </a:rPr>
                          <m:t> </m:t>
                        </m:r>
                        <m:r>
                          <a:rPr lang="en-US" sz="3200" b="0" i="1" smtClean="0">
                            <a:latin typeface="Cambria Math" panose="02040503050406030204" pitchFamily="18" charset="0"/>
                          </a:rPr>
                          <m:t>𝑥</m:t>
                        </m:r>
                        <m:r>
                          <a:rPr lang="en-US" sz="3200" b="0" i="1" smtClean="0">
                            <a:latin typeface="Cambria Math" panose="02040503050406030204" pitchFamily="18" charset="0"/>
                          </a:rPr>
                          <m:t> </m:t>
                        </m:r>
                        <m:r>
                          <a:rPr lang="en-US" sz="3200" b="0" i="1" smtClean="0">
                            <a:latin typeface="Cambria Math" panose="02040503050406030204" pitchFamily="18" charset="0"/>
                          </a:rPr>
                          <m:t>𝑃𝑆𝐼</m:t>
                        </m:r>
                      </m:num>
                      <m:den>
                        <m:r>
                          <a:rPr lang="en-US" sz="3200" b="0" i="1" smtClean="0">
                            <a:latin typeface="Cambria Math" panose="02040503050406030204" pitchFamily="18" charset="0"/>
                          </a:rPr>
                          <m:t>1714</m:t>
                        </m:r>
                      </m:den>
                    </m:f>
                  </m:oMath>
                </a14:m>
                <a:endParaRPr lang="en-US" sz="3200" dirty="0"/>
              </a:p>
              <a:p>
                <a:pPr marL="0" indent="0">
                  <a:buNone/>
                </a:pPr>
                <a:r>
                  <a:rPr lang="en-US" dirty="0"/>
                  <a:t>→ HP =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1.</m:t>
                        </m:r>
                        <m:r>
                          <a:rPr lang="en-US" b="0" i="1" smtClean="0">
                            <a:latin typeface="Cambria Math" panose="02040503050406030204" pitchFamily="18" charset="0"/>
                          </a:rPr>
                          <m:t>06</m:t>
                        </m:r>
                        <m:r>
                          <a:rPr lang="en-US" b="0" i="1" smtClean="0">
                            <a:latin typeface="Cambria Math" panose="02040503050406030204" pitchFamily="18" charset="0"/>
                          </a:rPr>
                          <m:t> </m:t>
                        </m:r>
                        <m:r>
                          <a:rPr lang="en-US" b="0" i="1" smtClean="0">
                            <a:latin typeface="Cambria Math" panose="02040503050406030204" pitchFamily="18" charset="0"/>
                          </a:rPr>
                          <m:t>𝑥</m:t>
                        </m:r>
                        <m:r>
                          <a:rPr lang="en-US" b="0" i="1" smtClean="0">
                            <a:latin typeface="Cambria Math" panose="02040503050406030204" pitchFamily="18" charset="0"/>
                          </a:rPr>
                          <m:t> 1000</m:t>
                        </m:r>
                      </m:num>
                      <m:den>
                        <m:r>
                          <a:rPr lang="en-US" b="0" i="1" smtClean="0">
                            <a:latin typeface="Cambria Math" panose="02040503050406030204" pitchFamily="18" charset="0"/>
                          </a:rPr>
                          <m:t>1714</m:t>
                        </m:r>
                      </m:den>
                    </m:f>
                  </m:oMath>
                </a14:m>
                <a:endParaRPr lang="en-US" sz="3200" dirty="0"/>
              </a:p>
              <a:p>
                <a:pPr marL="0" indent="0">
                  <a:buNone/>
                </a:pPr>
                <a:r>
                  <a:rPr lang="en-US" dirty="0"/>
                  <a:t>		 </a:t>
                </a:r>
                <a:r>
                  <a:rPr lang="en-US" b="1" dirty="0"/>
                  <a:t>= .62 HP</a:t>
                </a:r>
              </a:p>
              <a:p>
                <a:pPr marL="0" indent="0">
                  <a:buNone/>
                </a:pPr>
                <a:r>
                  <a:rPr lang="en-US" sz="3200" dirty="0"/>
                  <a:t>Check math using mechanical formula:</a:t>
                </a:r>
              </a:p>
              <a:p>
                <a:r>
                  <a:rPr lang="en-US" dirty="0"/>
                  <a:t>HP =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𝑇</m:t>
                        </m:r>
                        <m:r>
                          <a:rPr lang="en-US" b="0" i="1" smtClean="0">
                            <a:latin typeface="Cambria Math" panose="02040503050406030204" pitchFamily="18" charset="0"/>
                          </a:rPr>
                          <m:t> </m:t>
                        </m:r>
                        <m:r>
                          <a:rPr lang="en-US" b="0" i="1" smtClean="0">
                            <a:latin typeface="Cambria Math" panose="02040503050406030204" pitchFamily="18" charset="0"/>
                          </a:rPr>
                          <m:t>𝑥</m:t>
                        </m:r>
                        <m:r>
                          <a:rPr lang="en-US" b="0" i="1" smtClean="0">
                            <a:latin typeface="Cambria Math" panose="02040503050406030204" pitchFamily="18" charset="0"/>
                          </a:rPr>
                          <m:t> </m:t>
                        </m:r>
                        <m:r>
                          <a:rPr lang="en-US" b="0" i="1" smtClean="0">
                            <a:latin typeface="Cambria Math" panose="02040503050406030204" pitchFamily="18" charset="0"/>
                          </a:rPr>
                          <m:t>𝑅𝑃𝑀</m:t>
                        </m:r>
                      </m:num>
                      <m:den>
                        <m:r>
                          <a:rPr lang="en-US" b="0" i="1" smtClean="0">
                            <a:latin typeface="Cambria Math" panose="02040503050406030204" pitchFamily="18" charset="0"/>
                          </a:rPr>
                          <m:t>63025</m:t>
                        </m:r>
                      </m:den>
                    </m:f>
                    <m:r>
                      <a:rPr lang="en-US" b="0" i="0" smtClean="0">
                        <a:latin typeface="Cambria Math" panose="02040503050406030204" pitchFamily="18" charset="0"/>
                      </a:rPr>
                      <m:t>= </m:t>
                    </m:r>
                    <m:f>
                      <m:fPr>
                        <m:ctrlPr>
                          <a:rPr lang="en-US" b="0" i="1" smtClean="0">
                            <a:latin typeface="Cambria Math" panose="02040503050406030204" pitchFamily="18" charset="0"/>
                          </a:rPr>
                        </m:ctrlPr>
                      </m:fPr>
                      <m:num>
                        <m:r>
                          <a:rPr lang="en-US" b="0" i="1" smtClean="0">
                            <a:latin typeface="Cambria Math" panose="02040503050406030204" pitchFamily="18" charset="0"/>
                          </a:rPr>
                          <m:t>294 </m:t>
                        </m:r>
                        <m:r>
                          <a:rPr lang="en-US" b="0" i="1" smtClean="0">
                            <a:latin typeface="Cambria Math" panose="02040503050406030204" pitchFamily="18" charset="0"/>
                          </a:rPr>
                          <m:t>𝑙𝑏</m:t>
                        </m:r>
                        <m:r>
                          <a:rPr lang="en-US" b="0" i="1" smtClean="0">
                            <a:latin typeface="Cambria Math" panose="02040503050406030204" pitchFamily="18" charset="0"/>
                          </a:rPr>
                          <m:t> </m:t>
                        </m:r>
                        <m:r>
                          <a:rPr lang="en-US" b="0" i="1" smtClean="0">
                            <a:latin typeface="Cambria Math" panose="02040503050406030204" pitchFamily="18" charset="0"/>
                          </a:rPr>
                          <m:t>𝑖𝑛</m:t>
                        </m:r>
                        <m:r>
                          <a:rPr lang="en-US" b="0" i="1" smtClean="0">
                            <a:latin typeface="Cambria Math" panose="02040503050406030204" pitchFamily="18" charset="0"/>
                          </a:rPr>
                          <m:t> </m:t>
                        </m:r>
                        <m:r>
                          <a:rPr lang="en-US" b="0" i="1" smtClean="0">
                            <a:latin typeface="Cambria Math" panose="02040503050406030204" pitchFamily="18" charset="0"/>
                          </a:rPr>
                          <m:t>𝑥</m:t>
                        </m:r>
                        <m:r>
                          <a:rPr lang="en-US" b="0" i="1" smtClean="0">
                            <a:latin typeface="Cambria Math" panose="02040503050406030204" pitchFamily="18" charset="0"/>
                          </a:rPr>
                          <m:t> 120 </m:t>
                        </m:r>
                        <m:r>
                          <a:rPr lang="en-US" b="0" i="1" smtClean="0">
                            <a:latin typeface="Cambria Math" panose="02040503050406030204" pitchFamily="18" charset="0"/>
                          </a:rPr>
                          <m:t>𝑅𝑃𝑀</m:t>
                        </m:r>
                      </m:num>
                      <m:den>
                        <m:r>
                          <a:rPr lang="en-US" b="0" i="1" smtClean="0">
                            <a:latin typeface="Cambria Math" panose="02040503050406030204" pitchFamily="18" charset="0"/>
                          </a:rPr>
                          <m:t>63025</m:t>
                        </m:r>
                      </m:den>
                    </m:f>
                  </m:oMath>
                </a14:m>
                <a:r>
                  <a:rPr lang="en-US" sz="3200" dirty="0"/>
                  <a:t> = .56 HP</a:t>
                </a:r>
              </a:p>
              <a:p>
                <a:r>
                  <a:rPr lang="en-US" dirty="0"/>
                  <a:t>90% Vol. Eff. = .56 HP / .9 = .62 HP</a:t>
                </a:r>
              </a:p>
              <a:p>
                <a:r>
                  <a:rPr lang="en-US" dirty="0"/>
                  <a:t>Mech. Eff. (Friction &amp; </a:t>
                </a:r>
                <a:r>
                  <a:rPr lang="el-GR" dirty="0"/>
                  <a:t>Δ</a:t>
                </a:r>
                <a:r>
                  <a:rPr lang="en-US" dirty="0"/>
                  <a:t>P) = 95%                       .62 HP / .95 = .65 Total HP required</a:t>
                </a:r>
              </a:p>
              <a:p>
                <a:endParaRPr lang="en-US" sz="3200" b="1"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457200" y="1600200"/>
                <a:ext cx="8229600" cy="5105400"/>
              </a:xfrm>
              <a:blipFill>
                <a:blip r:embed="rId3"/>
                <a:stretch>
                  <a:fillRect l="-1852" t="-358"/>
                </a:stretch>
              </a:blipFill>
            </p:spPr>
            <p:txBody>
              <a:bodyPr/>
              <a:lstStyle/>
              <a:p>
                <a:r>
                  <a:rPr lang="en-US">
                    <a:noFill/>
                  </a:rPr>
                  <a:t> </a:t>
                </a:r>
              </a:p>
            </p:txBody>
          </p:sp>
        </mc:Fallback>
      </mc:AlternateContent>
    </p:spTree>
    <p:extLst>
      <p:ext uri="{BB962C8B-B14F-4D97-AF65-F5344CB8AC3E}">
        <p14:creationId xmlns:p14="http://schemas.microsoft.com/office/powerpoint/2010/main" val="3549817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Line Sizing</a:t>
            </a:r>
          </a:p>
        </p:txBody>
      </p:sp>
      <p:sp>
        <p:nvSpPr>
          <p:cNvPr id="3" name="Content Placeholder 2"/>
          <p:cNvSpPr>
            <a:spLocks noGrp="1"/>
          </p:cNvSpPr>
          <p:nvPr>
            <p:ph idx="1"/>
          </p:nvPr>
        </p:nvSpPr>
        <p:spPr/>
        <p:txBody>
          <a:bodyPr>
            <a:normAutofit fontScale="92500"/>
          </a:bodyPr>
          <a:lstStyle/>
          <a:p>
            <a:r>
              <a:rPr lang="en-US" dirty="0"/>
              <a:t>Sizing is IMPORTANT</a:t>
            </a:r>
          </a:p>
          <a:p>
            <a:pPr lvl="1"/>
            <a:r>
              <a:rPr lang="en-US" dirty="0"/>
              <a:t>Undersized lines cause excess pressure drop and heat</a:t>
            </a:r>
          </a:p>
          <a:p>
            <a:pPr marL="457200" lvl="1" indent="0">
              <a:buNone/>
            </a:pPr>
            <a:endParaRPr lang="en-US" dirty="0"/>
          </a:p>
          <a:p>
            <a:r>
              <a:rPr lang="en-US" dirty="0"/>
              <a:t>Different sizing standards in industry</a:t>
            </a:r>
          </a:p>
          <a:p>
            <a:pPr lvl="1"/>
            <a:r>
              <a:rPr lang="en-US" dirty="0"/>
              <a:t>16 ft./sec. in pressure line for ISO, 20 ft./sec. for ANSI</a:t>
            </a:r>
          </a:p>
          <a:p>
            <a:pPr marL="457200" lvl="1" indent="0">
              <a:buNone/>
            </a:pPr>
            <a:endParaRPr lang="en-US" dirty="0"/>
          </a:p>
          <a:p>
            <a:r>
              <a:rPr lang="en-US" dirty="0"/>
              <a:t>Inlet is also critical </a:t>
            </a:r>
          </a:p>
          <a:p>
            <a:pPr lvl="1"/>
            <a:r>
              <a:rPr lang="en-US" dirty="0"/>
              <a:t>Have no restrictions within last 10 diameter at pump inlet</a:t>
            </a:r>
          </a:p>
          <a:p>
            <a:pPr lvl="1"/>
            <a:endParaRPr lang="en-US" dirty="0"/>
          </a:p>
          <a:p>
            <a:endParaRPr lang="en-US" dirty="0"/>
          </a:p>
        </p:txBody>
      </p:sp>
    </p:spTree>
    <p:extLst>
      <p:ext uri="{BB962C8B-B14F-4D97-AF65-F5344CB8AC3E}">
        <p14:creationId xmlns:p14="http://schemas.microsoft.com/office/powerpoint/2010/main" val="2607721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Line Spacing, cont.</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fontScale="92500" lnSpcReduction="20000"/>
              </a:bodyPr>
              <a:lstStyle/>
              <a:p>
                <a:r>
                  <a:rPr lang="en-US" dirty="0"/>
                  <a:t>Formulas: </a:t>
                </a:r>
              </a:p>
              <a:p>
                <a:pPr lvl="1"/>
                <a:r>
                  <a:rPr lang="en-US" dirty="0"/>
                  <a:t>Velocity of oil (ft./sec.) =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.32 </m:t>
                        </m:r>
                        <m:r>
                          <a:rPr lang="en-US" b="0" i="1" smtClean="0">
                            <a:latin typeface="Cambria Math" panose="02040503050406030204" pitchFamily="18" charset="0"/>
                          </a:rPr>
                          <m:t>𝑥</m:t>
                        </m:r>
                        <m:r>
                          <a:rPr lang="en-US" b="0" i="1" smtClean="0">
                            <a:latin typeface="Cambria Math" panose="02040503050406030204" pitchFamily="18" charset="0"/>
                          </a:rPr>
                          <m:t> </m:t>
                        </m:r>
                        <m:r>
                          <a:rPr lang="en-US" b="0" i="1" smtClean="0">
                            <a:latin typeface="Cambria Math" panose="02040503050406030204" pitchFamily="18" charset="0"/>
                          </a:rPr>
                          <m:t>𝐺𝑃𝑀</m:t>
                        </m:r>
                      </m:num>
                      <m:den>
                        <m:r>
                          <a:rPr lang="en-US" b="0" i="1" smtClean="0">
                            <a:latin typeface="Cambria Math" panose="02040503050406030204" pitchFamily="18" charset="0"/>
                          </a:rPr>
                          <m:t>𝑁𝑒𝑡</m:t>
                        </m:r>
                        <m:r>
                          <a:rPr lang="en-US" b="0" i="1" smtClean="0">
                            <a:latin typeface="Cambria Math" panose="02040503050406030204" pitchFamily="18" charset="0"/>
                          </a:rPr>
                          <m:t> </m:t>
                        </m:r>
                        <m:r>
                          <a:rPr lang="en-US" b="0" i="1" smtClean="0">
                            <a:latin typeface="Cambria Math" panose="02040503050406030204" pitchFamily="18" charset="0"/>
                          </a:rPr>
                          <m:t>𝐴𝑟𝑒𝑎</m:t>
                        </m:r>
                      </m:den>
                    </m:f>
                  </m:oMath>
                </a14:m>
                <a:endParaRPr lang="en-US" dirty="0"/>
              </a:p>
              <a:p>
                <a:pPr lvl="1"/>
                <a:r>
                  <a:rPr lang="en-US" dirty="0"/>
                  <a:t>.32 x 1.06 / 20 (ft/sec) = .017 sq. in.</a:t>
                </a:r>
              </a:p>
              <a:p>
                <a:pPr lvl="1"/>
                <a:r>
                  <a:rPr lang="en-US" dirty="0"/>
                  <a:t>A = D</a:t>
                </a:r>
                <a:r>
                  <a:rPr lang="en-US" baseline="30000" dirty="0"/>
                  <a:t>2</a:t>
                </a:r>
                <a:r>
                  <a:rPr lang="en-US" dirty="0"/>
                  <a:t> x .7854   or   A = </a:t>
                </a:r>
                <a:r>
                  <a:rPr lang="el-GR" dirty="0"/>
                  <a:t>π</a:t>
                </a:r>
                <a:r>
                  <a:rPr lang="en-US" dirty="0"/>
                  <a:t>r</a:t>
                </a:r>
                <a:r>
                  <a:rPr lang="en-US" baseline="30000" dirty="0"/>
                  <a:t>2</a:t>
                </a:r>
              </a:p>
              <a:p>
                <a:pPr lvl="1"/>
                <a:endParaRPr lang="en-US" baseline="30000" dirty="0"/>
              </a:p>
              <a:p>
                <a:pPr lvl="1"/>
                <a:r>
                  <a:rPr lang="en-US" baseline="30000" dirty="0"/>
                  <a:t>Sq. Root of (.017 / .7854) = .147” diameter hose needed </a:t>
                </a:r>
              </a:p>
              <a:p>
                <a:pPr marL="457200" lvl="1" indent="0">
                  <a:buNone/>
                </a:pPr>
                <a:r>
                  <a:rPr lang="en-US" baseline="30000" dirty="0"/>
                  <a:t> </a:t>
                </a:r>
              </a:p>
              <a:p>
                <a:pPr marL="0" indent="0">
                  <a:buNone/>
                </a:pPr>
                <a:r>
                  <a:rPr lang="en-US" baseline="30000" dirty="0"/>
                  <a:t>	Note: a 1/4” hose is big enough for your pressure line. </a:t>
                </a:r>
              </a:p>
              <a:p>
                <a:pPr marL="0" indent="0">
                  <a:buNone/>
                </a:pPr>
                <a:r>
                  <a:rPr lang="en-US" baseline="30000" dirty="0"/>
                  <a:t>         For a 5 ft./sec. inlet line use a 3/8” hose.</a:t>
                </a:r>
              </a:p>
              <a:p>
                <a:pPr marL="0" indent="0">
                  <a:buNone/>
                </a:pPr>
                <a:endParaRPr lang="en-US" baseline="30000" dirty="0"/>
              </a:p>
              <a:p>
                <a:r>
                  <a:rPr lang="en-US" dirty="0"/>
                  <a:t>Page 114 and 115 in your “Lightning Reference” Eighth can help you.</a:t>
                </a:r>
              </a:p>
              <a:p>
                <a:endParaRPr lang="en-US" dirty="0"/>
              </a:p>
              <a:p>
                <a:pPr marL="457200" lvl="1" indent="0">
                  <a:buNone/>
                </a:pPr>
                <a:endParaRPr lang="en-US" dirty="0"/>
              </a:p>
              <a:p>
                <a:pPr lvl="1"/>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1481" t="-3504" b="-404"/>
                </a:stretch>
              </a:blipFill>
            </p:spPr>
            <p:txBody>
              <a:bodyPr/>
              <a:lstStyle/>
              <a:p>
                <a:r>
                  <a:rPr lang="en-US">
                    <a:noFill/>
                  </a:rPr>
                  <a:t> </a:t>
                </a:r>
              </a:p>
            </p:txBody>
          </p:sp>
        </mc:Fallback>
      </mc:AlternateContent>
    </p:spTree>
    <p:extLst>
      <p:ext uri="{BB962C8B-B14F-4D97-AF65-F5344CB8AC3E}">
        <p14:creationId xmlns:p14="http://schemas.microsoft.com/office/powerpoint/2010/main" val="7888694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Size of the Pump</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GPM =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𝐶𝐼𝑅</m:t>
                        </m:r>
                        <m:r>
                          <a:rPr lang="en-US" b="0" i="1" smtClean="0">
                            <a:latin typeface="Cambria Math" panose="02040503050406030204" pitchFamily="18" charset="0"/>
                          </a:rPr>
                          <m:t> </m:t>
                        </m:r>
                        <m:r>
                          <a:rPr lang="en-US" b="0" i="1" smtClean="0">
                            <a:latin typeface="Cambria Math" panose="02040503050406030204" pitchFamily="18" charset="0"/>
                          </a:rPr>
                          <m:t>𝑥</m:t>
                        </m:r>
                        <m:r>
                          <a:rPr lang="en-US" b="0" i="1" smtClean="0">
                            <a:latin typeface="Cambria Math" panose="02040503050406030204" pitchFamily="18" charset="0"/>
                          </a:rPr>
                          <m:t> </m:t>
                        </m:r>
                        <m:r>
                          <a:rPr lang="en-US" b="0" i="1" smtClean="0">
                            <a:latin typeface="Cambria Math" panose="02040503050406030204" pitchFamily="18" charset="0"/>
                          </a:rPr>
                          <m:t>𝑅𝑃𝑀</m:t>
                        </m:r>
                      </m:num>
                      <m:den>
                        <m:r>
                          <a:rPr lang="en-US" b="0" i="1" smtClean="0">
                            <a:latin typeface="Cambria Math" panose="02040503050406030204" pitchFamily="18" charset="0"/>
                          </a:rPr>
                          <m:t>231</m:t>
                        </m:r>
                      </m:den>
                    </m:f>
                  </m:oMath>
                </a14:m>
                <a:endParaRPr lang="en-US" dirty="0"/>
              </a:p>
              <a:p>
                <a:pPr marL="0" indent="0">
                  <a:buNone/>
                </a:pPr>
                <a:r>
                  <a:rPr lang="en-US" dirty="0"/>
                  <a:t>→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1.06 </m:t>
                        </m:r>
                        <m:d>
                          <m:dPr>
                            <m:ctrlPr>
                              <a:rPr lang="en-US" b="0" i="1" smtClean="0">
                                <a:latin typeface="Cambria Math" panose="02040503050406030204" pitchFamily="18" charset="0"/>
                              </a:rPr>
                            </m:ctrlPr>
                          </m:dPr>
                          <m:e>
                            <m:r>
                              <a:rPr lang="en-US" b="0" i="1" smtClean="0">
                                <a:latin typeface="Cambria Math" panose="02040503050406030204" pitchFamily="18" charset="0"/>
                              </a:rPr>
                              <m:t>𝐺𝑃𝑀</m:t>
                            </m:r>
                          </m:e>
                        </m:d>
                        <m:r>
                          <a:rPr lang="en-US" b="0" i="1" smtClean="0">
                            <a:latin typeface="Cambria Math" panose="02040503050406030204" pitchFamily="18" charset="0"/>
                          </a:rPr>
                          <m:t> </m:t>
                        </m:r>
                        <m:r>
                          <a:rPr lang="en-US" b="0" i="1" smtClean="0">
                            <a:latin typeface="Cambria Math" panose="02040503050406030204" pitchFamily="18" charset="0"/>
                          </a:rPr>
                          <m:t>𝑥</m:t>
                        </m:r>
                        <m:r>
                          <a:rPr lang="en-US" b="0" i="1" smtClean="0">
                            <a:latin typeface="Cambria Math" panose="02040503050406030204" pitchFamily="18" charset="0"/>
                          </a:rPr>
                          <m:t> 231</m:t>
                        </m:r>
                      </m:num>
                      <m:den>
                        <m:r>
                          <a:rPr lang="en-US" b="0" i="1" smtClean="0">
                            <a:latin typeface="Cambria Math" panose="02040503050406030204" pitchFamily="18" charset="0"/>
                          </a:rPr>
                          <m:t>60 (</m:t>
                        </m:r>
                        <m:r>
                          <a:rPr lang="en-US" b="0" i="1" smtClean="0">
                            <a:latin typeface="Cambria Math" panose="02040503050406030204" pitchFamily="18" charset="0"/>
                          </a:rPr>
                          <m:t>𝑅𝑃𝑀</m:t>
                        </m:r>
                        <m:r>
                          <a:rPr lang="en-US" b="0" i="1" smtClean="0">
                            <a:latin typeface="Cambria Math" panose="02040503050406030204" pitchFamily="18" charset="0"/>
                          </a:rPr>
                          <m:t>)</m:t>
                        </m:r>
                      </m:den>
                    </m:f>
                  </m:oMath>
                </a14:m>
                <a:r>
                  <a:rPr lang="en-US" dirty="0"/>
                  <a:t> </a:t>
                </a:r>
                <a:r>
                  <a:rPr lang="en-US" b="1" dirty="0"/>
                  <a:t>= 4.1 CIR</a:t>
                </a:r>
              </a:p>
              <a:p>
                <a:pPr marL="0" indent="0">
                  <a:buNone/>
                </a:pPr>
                <a:endParaRPr lang="en-US" b="1" dirty="0"/>
              </a:p>
              <a:p>
                <a:pPr marL="0" indent="0">
                  <a:buNone/>
                </a:pPr>
                <a:r>
                  <a:rPr lang="en-US" dirty="0"/>
                  <a:t>Adding Volumetric Efficiency</a:t>
                </a:r>
              </a:p>
              <a:p>
                <a:pPr marL="0" indent="0">
                  <a:buNone/>
                </a:pPr>
                <a:r>
                  <a:rPr lang="en-US" dirty="0"/>
                  <a:t>→ </a:t>
                </a:r>
                <a14:m>
                  <m:oMath xmlns:m="http://schemas.openxmlformats.org/officeDocument/2006/math">
                    <m:f>
                      <m:fPr>
                        <m:ctrlPr>
                          <a:rPr lang="en-US" b="0" i="1" smtClean="0">
                            <a:latin typeface="Cambria Math" panose="02040503050406030204" pitchFamily="18" charset="0"/>
                          </a:rPr>
                        </m:ctrlPr>
                      </m:fPr>
                      <m:num>
                        <m:f>
                          <m:fPr>
                            <m:ctrlPr>
                              <a:rPr lang="en-US" i="1" smtClean="0">
                                <a:latin typeface="Cambria Math" panose="02040503050406030204" pitchFamily="18" charset="0"/>
                              </a:rPr>
                            </m:ctrlPr>
                          </m:fPr>
                          <m:num>
                            <m:r>
                              <a:rPr lang="en-US" b="0" i="1" smtClean="0">
                                <a:latin typeface="Cambria Math" panose="02040503050406030204" pitchFamily="18" charset="0"/>
                              </a:rPr>
                              <m:t>.41 </m:t>
                            </m:r>
                            <m:r>
                              <a:rPr lang="en-US" b="0" i="1" smtClean="0">
                                <a:latin typeface="Cambria Math" panose="02040503050406030204" pitchFamily="18" charset="0"/>
                              </a:rPr>
                              <m:t>𝐶𝐼𝑅</m:t>
                            </m:r>
                          </m:num>
                          <m:den>
                            <m:r>
                              <a:rPr lang="en-US" b="0" i="1" smtClean="0">
                                <a:latin typeface="Cambria Math" panose="02040503050406030204" pitchFamily="18" charset="0"/>
                              </a:rPr>
                              <m:t>.95 </m:t>
                            </m:r>
                            <m:d>
                              <m:dPr>
                                <m:ctrlPr>
                                  <a:rPr lang="en-US" b="0" i="1" smtClean="0">
                                    <a:latin typeface="Cambria Math" panose="02040503050406030204" pitchFamily="18" charset="0"/>
                                  </a:rPr>
                                </m:ctrlPr>
                              </m:dPr>
                              <m:e>
                                <m:r>
                                  <a:rPr lang="en-US" b="0" i="1" smtClean="0">
                                    <a:latin typeface="Cambria Math" panose="02040503050406030204" pitchFamily="18" charset="0"/>
                                  </a:rPr>
                                  <m:t>𝑃𝑢𝑚𝑝</m:t>
                                </m:r>
                              </m:e>
                            </m:d>
                          </m:den>
                        </m:f>
                      </m:num>
                      <m:den/>
                    </m:f>
                  </m:oMath>
                </a14:m>
                <a:r>
                  <a:rPr lang="en-US" dirty="0"/>
                  <a:t> </a:t>
                </a:r>
                <a:r>
                  <a:rPr lang="en-US" b="1" dirty="0"/>
                  <a:t>= 4.3 CIR Pump</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1852"/>
                </a:stretch>
              </a:blipFill>
            </p:spPr>
            <p:txBody>
              <a:bodyPr/>
              <a:lstStyle/>
              <a:p>
                <a:r>
                  <a:rPr lang="en-US">
                    <a:noFill/>
                  </a:rPr>
                  <a:t> </a:t>
                </a:r>
              </a:p>
            </p:txBody>
          </p:sp>
        </mc:Fallback>
      </mc:AlternateContent>
    </p:spTree>
    <p:extLst>
      <p:ext uri="{BB962C8B-B14F-4D97-AF65-F5344CB8AC3E}">
        <p14:creationId xmlns:p14="http://schemas.microsoft.com/office/powerpoint/2010/main" val="25122248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6ABE6-E6F3-44EF-BD7C-BE93ABA8EC6C}"/>
              </a:ext>
            </a:extLst>
          </p:cNvPr>
          <p:cNvSpPr>
            <a:spLocks noGrp="1"/>
          </p:cNvSpPr>
          <p:nvPr>
            <p:ph type="title"/>
          </p:nvPr>
        </p:nvSpPr>
        <p:spPr/>
        <p:txBody>
          <a:bodyPr/>
          <a:lstStyle/>
          <a:p>
            <a:r>
              <a:rPr lang="en-US" dirty="0"/>
              <a:t>Wind Resistance</a:t>
            </a:r>
          </a:p>
        </p:txBody>
      </p:sp>
      <p:sp>
        <p:nvSpPr>
          <p:cNvPr id="3" name="Content Placeholder 2">
            <a:extLst>
              <a:ext uri="{FF2B5EF4-FFF2-40B4-BE49-F238E27FC236}">
                <a16:creationId xmlns:a16="http://schemas.microsoft.com/office/drawing/2014/main" id="{EE16550C-49AE-4C5E-B795-AC2B5DB01BD9}"/>
              </a:ext>
            </a:extLst>
          </p:cNvPr>
          <p:cNvSpPr>
            <a:spLocks noGrp="1"/>
          </p:cNvSpPr>
          <p:nvPr>
            <p:ph idx="1"/>
          </p:nvPr>
        </p:nvSpPr>
        <p:spPr/>
        <p:txBody>
          <a:bodyPr>
            <a:normAutofit fontScale="92500" lnSpcReduction="10000"/>
          </a:bodyPr>
          <a:lstStyle/>
          <a:p>
            <a:r>
              <a:rPr lang="en-US" dirty="0"/>
              <a:t>A formula for wind resistance is:</a:t>
            </a:r>
          </a:p>
          <a:p>
            <a:r>
              <a:rPr lang="en-US" dirty="0"/>
              <a:t>Frontal area (Sq. Ft.) x MPH³ / 150,000</a:t>
            </a:r>
          </a:p>
          <a:p>
            <a:r>
              <a:rPr lang="en-US" dirty="0"/>
              <a:t>Examples:  One square foot at 60 MPH =</a:t>
            </a:r>
          </a:p>
          <a:p>
            <a:r>
              <a:rPr lang="en-US" dirty="0"/>
              <a:t>1 x 60³ / 150,000 = 1.44 HP</a:t>
            </a:r>
          </a:p>
          <a:p>
            <a:r>
              <a:rPr lang="en-US" dirty="0"/>
              <a:t>One square foot at 30 MPH =</a:t>
            </a:r>
          </a:p>
          <a:p>
            <a:r>
              <a:rPr lang="en-US" dirty="0"/>
              <a:t>1 x 30³ / 150,000 = .18 HP</a:t>
            </a:r>
          </a:p>
          <a:p>
            <a:r>
              <a:rPr lang="en-US" dirty="0"/>
              <a:t>1.44 / .18 = 8 times the HP when the speed is doubled.  That is four times the torque and twice the flow.  2² x 2¹ = 2³ or 8 times the power</a:t>
            </a:r>
          </a:p>
          <a:p>
            <a:endParaRPr lang="en-US" dirty="0"/>
          </a:p>
          <a:p>
            <a:endParaRPr lang="en-US" dirty="0"/>
          </a:p>
        </p:txBody>
      </p:sp>
    </p:spTree>
    <p:extLst>
      <p:ext uri="{BB962C8B-B14F-4D97-AF65-F5344CB8AC3E}">
        <p14:creationId xmlns:p14="http://schemas.microsoft.com/office/powerpoint/2010/main" val="33258595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87EDA-0FA8-4880-ABC7-3A7C1AD51EE4}"/>
              </a:ext>
            </a:extLst>
          </p:cNvPr>
          <p:cNvSpPr>
            <a:spLocks noGrp="1"/>
          </p:cNvSpPr>
          <p:nvPr>
            <p:ph type="title"/>
          </p:nvPr>
        </p:nvSpPr>
        <p:spPr/>
        <p:txBody>
          <a:bodyPr/>
          <a:lstStyle/>
          <a:p>
            <a:r>
              <a:rPr lang="en-US" dirty="0"/>
              <a:t>Wind Resistance</a:t>
            </a:r>
          </a:p>
        </p:txBody>
      </p:sp>
      <p:sp>
        <p:nvSpPr>
          <p:cNvPr id="3" name="Content Placeholder 2">
            <a:extLst>
              <a:ext uri="{FF2B5EF4-FFF2-40B4-BE49-F238E27FC236}">
                <a16:creationId xmlns:a16="http://schemas.microsoft.com/office/drawing/2014/main" id="{77E63E11-8F64-49F0-AC37-961593517A1B}"/>
              </a:ext>
            </a:extLst>
          </p:cNvPr>
          <p:cNvSpPr>
            <a:spLocks noGrp="1"/>
          </p:cNvSpPr>
          <p:nvPr>
            <p:ph idx="1"/>
          </p:nvPr>
        </p:nvSpPr>
        <p:spPr/>
        <p:txBody>
          <a:bodyPr/>
          <a:lstStyle/>
          <a:p>
            <a:r>
              <a:rPr lang="en-US" dirty="0"/>
              <a:t>When using the above formula add the speed of your bicycle and the wind that you are bucking as the MPH variable.</a:t>
            </a:r>
          </a:p>
          <a:p>
            <a:endParaRPr lang="en-US" dirty="0"/>
          </a:p>
          <a:p>
            <a:r>
              <a:rPr lang="en-US" dirty="0"/>
              <a:t>Side note:  This formula is also effective for the speed of a fan.  Doubling the RPM will require four times the torque and two times the speed or flow when using hydraulics.</a:t>
            </a:r>
          </a:p>
        </p:txBody>
      </p:sp>
    </p:spTree>
    <p:extLst>
      <p:ext uri="{BB962C8B-B14F-4D97-AF65-F5344CB8AC3E}">
        <p14:creationId xmlns:p14="http://schemas.microsoft.com/office/powerpoint/2010/main" val="25382845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Size of the Pump, cont. </a:t>
            </a:r>
          </a:p>
        </p:txBody>
      </p:sp>
      <p:sp>
        <p:nvSpPr>
          <p:cNvPr id="3" name="Content Placeholder 2"/>
          <p:cNvSpPr>
            <a:spLocks noGrp="1"/>
          </p:cNvSpPr>
          <p:nvPr>
            <p:ph idx="1"/>
          </p:nvPr>
        </p:nvSpPr>
        <p:spPr/>
        <p:txBody>
          <a:bodyPr>
            <a:normAutofit fontScale="92500"/>
          </a:bodyPr>
          <a:lstStyle/>
          <a:p>
            <a:r>
              <a:rPr lang="en-US" sz="2600" dirty="0"/>
              <a:t>Overall Efficiency = Volumetric Eff. X Mechanical Eff.</a:t>
            </a:r>
          </a:p>
          <a:p>
            <a:pPr lvl="1"/>
            <a:r>
              <a:rPr lang="en-US" dirty="0"/>
              <a:t>Usually calculate everything with 100% efficiency, then divide by overall system efficiency</a:t>
            </a:r>
          </a:p>
          <a:p>
            <a:pPr marL="457200" lvl="1" indent="0">
              <a:buNone/>
            </a:pPr>
            <a:endParaRPr lang="en-US" dirty="0"/>
          </a:p>
          <a:p>
            <a:r>
              <a:rPr lang="en-US" dirty="0"/>
              <a:t>Math Check: Wheel RPM = 120, Pedal RPM = 60</a:t>
            </a:r>
          </a:p>
          <a:p>
            <a:pPr lvl="1"/>
            <a:r>
              <a:rPr lang="en-US" dirty="0"/>
              <a:t>2:1 step up ratio, theoretical pump CIR should be twice the motor CIR </a:t>
            </a:r>
          </a:p>
          <a:p>
            <a:pPr lvl="1"/>
            <a:r>
              <a:rPr lang="en-US" dirty="0"/>
              <a:t>Can proportionally size up or down the pump and motor to purchase an actual displacement made by a manufacturer</a:t>
            </a:r>
          </a:p>
        </p:txBody>
      </p:sp>
    </p:spTree>
    <p:extLst>
      <p:ext uri="{BB962C8B-B14F-4D97-AF65-F5344CB8AC3E}">
        <p14:creationId xmlns:p14="http://schemas.microsoft.com/office/powerpoint/2010/main" val="42064585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C32B6-FE1F-4318-B8C3-8EB4537E38B6}"/>
              </a:ext>
            </a:extLst>
          </p:cNvPr>
          <p:cNvSpPr>
            <a:spLocks noGrp="1"/>
          </p:cNvSpPr>
          <p:nvPr>
            <p:ph type="title"/>
          </p:nvPr>
        </p:nvSpPr>
        <p:spPr/>
        <p:txBody>
          <a:bodyPr>
            <a:normAutofit fontScale="90000"/>
          </a:bodyPr>
          <a:lstStyle/>
          <a:p>
            <a:r>
              <a:rPr lang="en-US" dirty="0"/>
              <a:t>Hydraulic versa Electric Hybrids</a:t>
            </a:r>
          </a:p>
        </p:txBody>
      </p:sp>
      <p:sp>
        <p:nvSpPr>
          <p:cNvPr id="3" name="Content Placeholder 2">
            <a:extLst>
              <a:ext uri="{FF2B5EF4-FFF2-40B4-BE49-F238E27FC236}">
                <a16:creationId xmlns:a16="http://schemas.microsoft.com/office/drawing/2014/main" id="{3489FF55-E5F2-43D0-8B30-E309BF6D077F}"/>
              </a:ext>
            </a:extLst>
          </p:cNvPr>
          <p:cNvSpPr>
            <a:spLocks noGrp="1"/>
          </p:cNvSpPr>
          <p:nvPr>
            <p:ph idx="1"/>
          </p:nvPr>
        </p:nvSpPr>
        <p:spPr/>
        <p:txBody>
          <a:bodyPr>
            <a:normAutofit fontScale="92500" lnSpcReduction="10000"/>
          </a:bodyPr>
          <a:lstStyle/>
          <a:p>
            <a:r>
              <a:rPr lang="en-US" dirty="0"/>
              <a:t>The big advantage is that hydraulic hybrid is far more efficient than an electric hybrid at capturing braking energy and accelerating and that it eliminates the need for a costly lithium-ion batteries.</a:t>
            </a:r>
          </a:p>
          <a:p>
            <a:r>
              <a:rPr lang="en-US" dirty="0"/>
              <a:t>Example 1: During braking the motor/generator becomes very inefficient at reduced speeds.  A Toyota Prius recovers only 50 watts of energy.  746 watts is one HP.  Most of the recovery is at low speeds with the engine running.</a:t>
            </a:r>
          </a:p>
          <a:p>
            <a:endParaRPr lang="en-US" dirty="0"/>
          </a:p>
          <a:p>
            <a:endParaRPr lang="en-US" dirty="0"/>
          </a:p>
        </p:txBody>
      </p:sp>
    </p:spTree>
    <p:extLst>
      <p:ext uri="{BB962C8B-B14F-4D97-AF65-F5344CB8AC3E}">
        <p14:creationId xmlns:p14="http://schemas.microsoft.com/office/powerpoint/2010/main" val="30802806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33734-DECF-42B3-B04B-CAFBA57AA52C}"/>
              </a:ext>
            </a:extLst>
          </p:cNvPr>
          <p:cNvSpPr>
            <a:spLocks noGrp="1"/>
          </p:cNvSpPr>
          <p:nvPr>
            <p:ph type="title"/>
          </p:nvPr>
        </p:nvSpPr>
        <p:spPr/>
        <p:txBody>
          <a:bodyPr>
            <a:normAutofit fontScale="90000"/>
          </a:bodyPr>
          <a:lstStyle/>
          <a:p>
            <a:r>
              <a:rPr lang="en-US" dirty="0"/>
              <a:t>Hydraulic versa Electric Hybrids</a:t>
            </a:r>
          </a:p>
        </p:txBody>
      </p:sp>
      <p:sp>
        <p:nvSpPr>
          <p:cNvPr id="3" name="Content Placeholder 2">
            <a:extLst>
              <a:ext uri="{FF2B5EF4-FFF2-40B4-BE49-F238E27FC236}">
                <a16:creationId xmlns:a16="http://schemas.microsoft.com/office/drawing/2014/main" id="{A2AEC1D2-DE6D-44B2-9EDC-6208D3E3A4CB}"/>
              </a:ext>
            </a:extLst>
          </p:cNvPr>
          <p:cNvSpPr>
            <a:spLocks noGrp="1"/>
          </p:cNvSpPr>
          <p:nvPr>
            <p:ph idx="1"/>
          </p:nvPr>
        </p:nvSpPr>
        <p:spPr/>
        <p:txBody>
          <a:bodyPr/>
          <a:lstStyle/>
          <a:p>
            <a:r>
              <a:rPr lang="en-US" dirty="0"/>
              <a:t>Example 2:  During acceleration, the electric hybrid can use full amp drain on the battery even though the wheels are just starting to turn.  The hydraulic vehicle will only drain the accumulator as fast as the wheels are turning. If you stand on the brake and apply the accumulator, you will not use any energy or discharge the accumulator.</a:t>
            </a:r>
          </a:p>
        </p:txBody>
      </p:sp>
    </p:spTree>
    <p:extLst>
      <p:ext uri="{BB962C8B-B14F-4D97-AF65-F5344CB8AC3E}">
        <p14:creationId xmlns:p14="http://schemas.microsoft.com/office/powerpoint/2010/main" val="1251168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500" b="1" dirty="0"/>
              <a:t>Sizing of Components and Conductors</a:t>
            </a:r>
          </a:p>
        </p:txBody>
      </p:sp>
      <p:sp>
        <p:nvSpPr>
          <p:cNvPr id="3" name="Content Placeholder 2"/>
          <p:cNvSpPr>
            <a:spLocks noGrp="1"/>
          </p:cNvSpPr>
          <p:nvPr>
            <p:ph idx="1"/>
          </p:nvPr>
        </p:nvSpPr>
        <p:spPr>
          <a:xfrm>
            <a:off x="457200" y="1600200"/>
            <a:ext cx="4151376" cy="4525963"/>
          </a:xfrm>
        </p:spPr>
        <p:txBody>
          <a:bodyPr>
            <a:normAutofit fontScale="85000" lnSpcReduction="20000"/>
          </a:bodyPr>
          <a:lstStyle/>
          <a:p>
            <a:pPr marL="0" indent="0">
              <a:buNone/>
            </a:pPr>
            <a:r>
              <a:rPr lang="en-US" b="1" dirty="0"/>
              <a:t>Objectives:</a:t>
            </a:r>
          </a:p>
          <a:p>
            <a:pPr marL="0" indent="0">
              <a:buNone/>
            </a:pPr>
            <a:endParaRPr lang="en-US" b="1" dirty="0"/>
          </a:p>
          <a:p>
            <a:r>
              <a:rPr lang="en-US" dirty="0"/>
              <a:t>Calculate the pull of the vehicle</a:t>
            </a:r>
          </a:p>
          <a:p>
            <a:r>
              <a:rPr lang="en-US" dirty="0"/>
              <a:t>Calculate the torque of the drive wheel</a:t>
            </a:r>
          </a:p>
          <a:p>
            <a:r>
              <a:rPr lang="en-US" dirty="0"/>
              <a:t>Determine your system pressure (PSI)</a:t>
            </a:r>
          </a:p>
          <a:p>
            <a:r>
              <a:rPr lang="en-US" dirty="0"/>
              <a:t>Size the drive motor for cubic inches per revolution (CIR)</a:t>
            </a:r>
          </a:p>
        </p:txBody>
      </p:sp>
      <p:sp>
        <p:nvSpPr>
          <p:cNvPr id="4" name="TextBox 3"/>
          <p:cNvSpPr txBox="1"/>
          <p:nvPr/>
        </p:nvSpPr>
        <p:spPr>
          <a:xfrm>
            <a:off x="4865416" y="2346191"/>
            <a:ext cx="3876248" cy="3277820"/>
          </a:xfrm>
          <a:prstGeom prst="rect">
            <a:avLst/>
          </a:prstGeom>
          <a:noFill/>
        </p:spPr>
        <p:txBody>
          <a:bodyPr wrap="square" rtlCol="0">
            <a:spAutoFit/>
          </a:bodyPr>
          <a:lstStyle/>
          <a:p>
            <a:pPr marL="457200" indent="-457200">
              <a:buFont typeface="Arial" panose="020B0604020202020204" pitchFamily="34" charset="0"/>
              <a:buChar char="•"/>
            </a:pPr>
            <a:r>
              <a:rPr lang="en-US" sz="2700" dirty="0"/>
              <a:t>Calculate wheel RPM</a:t>
            </a:r>
          </a:p>
          <a:p>
            <a:pPr marL="457200" indent="-457200">
              <a:buFont typeface="Arial" panose="020B0604020202020204" pitchFamily="34" charset="0"/>
              <a:buChar char="•"/>
            </a:pPr>
            <a:r>
              <a:rPr lang="en-US" sz="2700" dirty="0"/>
              <a:t>Calculate GPM (gallons per minute)</a:t>
            </a:r>
          </a:p>
          <a:p>
            <a:pPr marL="457200" indent="-457200">
              <a:buFont typeface="Arial" panose="020B0604020202020204" pitchFamily="34" charset="0"/>
              <a:buChar char="•"/>
            </a:pPr>
            <a:r>
              <a:rPr lang="en-US" sz="2700" dirty="0"/>
              <a:t>Calculate HP (Horsepower)</a:t>
            </a:r>
          </a:p>
          <a:p>
            <a:pPr marL="457200" indent="-457200">
              <a:buFont typeface="Arial" panose="020B0604020202020204" pitchFamily="34" charset="0"/>
              <a:buChar char="•"/>
            </a:pPr>
            <a:r>
              <a:rPr lang="en-US" sz="2700" dirty="0"/>
              <a:t>Size the hydraulic lines</a:t>
            </a:r>
          </a:p>
          <a:p>
            <a:pPr marL="457200" indent="-457200">
              <a:buFont typeface="Arial" panose="020B0604020202020204" pitchFamily="34" charset="0"/>
              <a:buChar char="•"/>
            </a:pPr>
            <a:r>
              <a:rPr lang="en-US" sz="2700" dirty="0"/>
              <a:t>Size the pump</a:t>
            </a:r>
          </a:p>
          <a:p>
            <a:endParaRPr lang="en-US" dirty="0"/>
          </a:p>
        </p:txBody>
      </p:sp>
    </p:spTree>
    <p:extLst>
      <p:ext uri="{BB962C8B-B14F-4D97-AF65-F5344CB8AC3E}">
        <p14:creationId xmlns:p14="http://schemas.microsoft.com/office/powerpoint/2010/main" val="27946651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D8E99-0257-4D9C-9151-2A163EDBA2AB}"/>
              </a:ext>
            </a:extLst>
          </p:cNvPr>
          <p:cNvSpPr>
            <a:spLocks noGrp="1"/>
          </p:cNvSpPr>
          <p:nvPr>
            <p:ph type="title"/>
          </p:nvPr>
        </p:nvSpPr>
        <p:spPr/>
        <p:txBody>
          <a:bodyPr>
            <a:normAutofit fontScale="90000"/>
          </a:bodyPr>
          <a:lstStyle/>
          <a:p>
            <a:r>
              <a:rPr lang="en-US" dirty="0"/>
              <a:t>Hydraulic versa Electric Hybrids</a:t>
            </a:r>
          </a:p>
        </p:txBody>
      </p:sp>
      <p:sp>
        <p:nvSpPr>
          <p:cNvPr id="3" name="Content Placeholder 2">
            <a:extLst>
              <a:ext uri="{FF2B5EF4-FFF2-40B4-BE49-F238E27FC236}">
                <a16:creationId xmlns:a16="http://schemas.microsoft.com/office/drawing/2014/main" id="{FFE5A89D-7BB0-4629-BB5F-EC0E8C80C513}"/>
              </a:ext>
            </a:extLst>
          </p:cNvPr>
          <p:cNvSpPr>
            <a:spLocks noGrp="1"/>
          </p:cNvSpPr>
          <p:nvPr>
            <p:ph idx="1"/>
          </p:nvPr>
        </p:nvSpPr>
        <p:spPr/>
        <p:txBody>
          <a:bodyPr>
            <a:normAutofit fontScale="85000" lnSpcReduction="20000"/>
          </a:bodyPr>
          <a:lstStyle/>
          <a:p>
            <a:r>
              <a:rPr lang="en-US" dirty="0"/>
              <a:t>Example 3:  If an accumulator goes bad, it can be repaired for less than a couple hundred dollars and recharged with nitrogen.</a:t>
            </a:r>
          </a:p>
          <a:p>
            <a:r>
              <a:rPr lang="en-US" dirty="0"/>
              <a:t>If the electric battery goes bad and needs to be replace, the cost is more than an engine replacement.  A Chevy Volt’s battery has a cost of over $20,000.</a:t>
            </a:r>
          </a:p>
          <a:p>
            <a:r>
              <a:rPr lang="en-US" dirty="0"/>
              <a:t>Hydraulics is much “greener”.  If an accumulator seals or diaphragm goes bad, you will only loose nitrogen and doesn’t pollute anything.  Purdue University has proven that a Hummer is actually greener than a Toyota Prius.  Their batteries are very hard on our environment.</a:t>
            </a:r>
          </a:p>
        </p:txBody>
      </p:sp>
    </p:spTree>
    <p:extLst>
      <p:ext uri="{BB962C8B-B14F-4D97-AF65-F5344CB8AC3E}">
        <p14:creationId xmlns:p14="http://schemas.microsoft.com/office/powerpoint/2010/main" val="18660925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Questions?</a:t>
            </a:r>
          </a:p>
        </p:txBody>
      </p:sp>
      <p:pic>
        <p:nvPicPr>
          <p:cNvPr id="1026" name="Picture 2" descr="Image result for picture for questions slid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54691" y="1600200"/>
            <a:ext cx="6034617" cy="4525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8190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System Pressure</a:t>
            </a:r>
          </a:p>
        </p:txBody>
      </p:sp>
      <p:sp>
        <p:nvSpPr>
          <p:cNvPr id="3" name="Content Placeholder 2"/>
          <p:cNvSpPr>
            <a:spLocks noGrp="1"/>
          </p:cNvSpPr>
          <p:nvPr>
            <p:ph idx="1"/>
          </p:nvPr>
        </p:nvSpPr>
        <p:spPr/>
        <p:txBody>
          <a:bodyPr>
            <a:normAutofit fontScale="85000" lnSpcReduction="20000"/>
          </a:bodyPr>
          <a:lstStyle/>
          <a:p>
            <a:r>
              <a:rPr lang="en-US" dirty="0"/>
              <a:t>System pressure based on working pressure of </a:t>
            </a:r>
            <a:r>
              <a:rPr lang="en-US" b="1" dirty="0"/>
              <a:t>weakest </a:t>
            </a:r>
            <a:r>
              <a:rPr lang="en-US" dirty="0"/>
              <a:t>component/conductor in system </a:t>
            </a:r>
          </a:p>
          <a:p>
            <a:pPr marL="0" indent="0">
              <a:buNone/>
            </a:pPr>
            <a:endParaRPr lang="en-US" dirty="0"/>
          </a:p>
          <a:p>
            <a:r>
              <a:rPr lang="en-US" dirty="0"/>
              <a:t>Working pressure- pressure manufacturers are comfortable having their components run at (for safety and efficiency reasons)</a:t>
            </a:r>
          </a:p>
          <a:p>
            <a:endParaRPr lang="en-US" dirty="0"/>
          </a:p>
          <a:p>
            <a:r>
              <a:rPr lang="en-US" dirty="0"/>
              <a:t>Similarities:</a:t>
            </a:r>
          </a:p>
          <a:p>
            <a:pPr lvl="1"/>
            <a:r>
              <a:rPr lang="en-US" dirty="0"/>
              <a:t>Pressure (P);  (PSI or MPA) = Voltage (E) </a:t>
            </a:r>
          </a:p>
          <a:p>
            <a:pPr lvl="1"/>
            <a:r>
              <a:rPr lang="en-US" dirty="0"/>
              <a:t>Flow (Q);  (GPM or LPM) = Amperes (I)</a:t>
            </a:r>
          </a:p>
          <a:p>
            <a:pPr lvl="1"/>
            <a:r>
              <a:rPr lang="en-US" dirty="0"/>
              <a:t>E = IR;   P = Flow x Constant</a:t>
            </a:r>
          </a:p>
        </p:txBody>
      </p:sp>
    </p:spTree>
    <p:extLst>
      <p:ext uri="{BB962C8B-B14F-4D97-AF65-F5344CB8AC3E}">
        <p14:creationId xmlns:p14="http://schemas.microsoft.com/office/powerpoint/2010/main" val="1164352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a:t>Push/Pull of Vehicle</a:t>
            </a:r>
          </a:p>
        </p:txBody>
      </p:sp>
      <p:sp>
        <p:nvSpPr>
          <p:cNvPr id="3" name="Content Placeholder 2"/>
          <p:cNvSpPr>
            <a:spLocks noGrp="1"/>
          </p:cNvSpPr>
          <p:nvPr>
            <p:ph idx="1"/>
          </p:nvPr>
        </p:nvSpPr>
        <p:spPr/>
        <p:txBody>
          <a:bodyPr/>
          <a:lstStyle/>
          <a:p>
            <a:pPr marL="0" indent="0">
              <a:buNone/>
            </a:pPr>
            <a:r>
              <a:rPr lang="en-US" dirty="0"/>
              <a:t>Two Considerations:</a:t>
            </a:r>
          </a:p>
          <a:p>
            <a:pPr marL="514350" indent="-514350">
              <a:buFont typeface="+mj-lt"/>
              <a:buAutoNum type="arabicPeriod"/>
            </a:pPr>
            <a:r>
              <a:rPr lang="en-US" dirty="0"/>
              <a:t>Maximum incline that you will be going on</a:t>
            </a:r>
          </a:p>
          <a:p>
            <a:pPr marL="514350" indent="-514350">
              <a:buFont typeface="+mj-lt"/>
              <a:buAutoNum type="arabicPeriod"/>
            </a:pPr>
            <a:r>
              <a:rPr lang="en-US" dirty="0"/>
              <a:t>Rolling resistance</a:t>
            </a:r>
          </a:p>
          <a:p>
            <a:pPr marL="514350" indent="-514350">
              <a:buFont typeface="+mj-lt"/>
              <a:buAutoNum type="arabicPeriod"/>
            </a:pPr>
            <a:endParaRPr lang="en-US" dirty="0"/>
          </a:p>
          <a:p>
            <a:pPr marL="0" indent="0">
              <a:buNone/>
            </a:pPr>
            <a:r>
              <a:rPr lang="en-US" dirty="0"/>
              <a:t>Consider the following system, with a 3% grade</a:t>
            </a:r>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pic>
        <p:nvPicPr>
          <p:cNvPr id="4" name="Picture 3"/>
          <p:cNvPicPr>
            <a:picLocks noChangeAspect="1"/>
          </p:cNvPicPr>
          <p:nvPr/>
        </p:nvPicPr>
        <p:blipFill rotWithShape="1">
          <a:blip r:embed="rId3"/>
          <a:srcRect l="22764" t="59536" r="20663" b="13979"/>
          <a:stretch/>
        </p:blipFill>
        <p:spPr>
          <a:xfrm>
            <a:off x="1030223" y="4620769"/>
            <a:ext cx="7083553" cy="1865376"/>
          </a:xfrm>
          <a:prstGeom prst="rect">
            <a:avLst/>
          </a:prstGeom>
        </p:spPr>
      </p:pic>
    </p:spTree>
    <p:extLst>
      <p:ext uri="{BB962C8B-B14F-4D97-AF65-F5344CB8AC3E}">
        <p14:creationId xmlns:p14="http://schemas.microsoft.com/office/powerpoint/2010/main" val="393359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Start with Incline</a:t>
            </a:r>
          </a:p>
        </p:txBody>
      </p:sp>
      <p:sp>
        <p:nvSpPr>
          <p:cNvPr id="3" name="Content Placeholder 2"/>
          <p:cNvSpPr>
            <a:spLocks noGrp="1"/>
          </p:cNvSpPr>
          <p:nvPr>
            <p:ph idx="1"/>
          </p:nvPr>
        </p:nvSpPr>
        <p:spPr/>
        <p:txBody>
          <a:bodyPr/>
          <a:lstStyle/>
          <a:p>
            <a:r>
              <a:rPr lang="en-US" dirty="0"/>
              <a:t>Assume 3% grade</a:t>
            </a:r>
          </a:p>
          <a:p>
            <a:pPr lvl="1"/>
            <a:r>
              <a:rPr lang="en-US" dirty="0"/>
              <a:t>tan</a:t>
            </a:r>
            <a:r>
              <a:rPr lang="en-US" baseline="30000" dirty="0"/>
              <a:t>-1</a:t>
            </a:r>
            <a:r>
              <a:rPr lang="en-US" dirty="0"/>
              <a:t>(.03)=1.718°</a:t>
            </a:r>
          </a:p>
          <a:p>
            <a:pPr lvl="1">
              <a:buFont typeface="Arial" panose="020B0604020202020204" pitchFamily="34" charset="0"/>
              <a:buChar char="•"/>
            </a:pPr>
            <a:endParaRPr lang="en-US" dirty="0"/>
          </a:p>
          <a:p>
            <a:r>
              <a:rPr lang="en-US" dirty="0"/>
              <a:t>Find rolling resistance for given materials using available charts</a:t>
            </a:r>
          </a:p>
          <a:p>
            <a:pPr lvl="1"/>
            <a:r>
              <a:rPr lang="en-US" dirty="0"/>
              <a:t>e.g. .002 for concrete, -.04 for sand</a:t>
            </a:r>
          </a:p>
          <a:p>
            <a:pPr lvl="1"/>
            <a:endParaRPr lang="en-US" dirty="0"/>
          </a:p>
          <a:p>
            <a:pPr lvl="1"/>
            <a:endParaRPr lang="en-US" dirty="0"/>
          </a:p>
          <a:p>
            <a:pPr marL="457200" lvl="1" indent="0">
              <a:buNone/>
            </a:pPr>
            <a:endParaRPr lang="en-US" dirty="0"/>
          </a:p>
          <a:p>
            <a:pPr marL="457200" lvl="1" indent="0">
              <a:buNone/>
            </a:pPr>
            <a:endParaRPr lang="en-US" dirty="0"/>
          </a:p>
        </p:txBody>
      </p:sp>
    </p:spTree>
    <p:extLst>
      <p:ext uri="{BB962C8B-B14F-4D97-AF65-F5344CB8AC3E}">
        <p14:creationId xmlns:p14="http://schemas.microsoft.com/office/powerpoint/2010/main" val="3572826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Pull to Climb Hill</a:t>
            </a:r>
          </a:p>
        </p:txBody>
      </p:sp>
      <p:sp>
        <p:nvSpPr>
          <p:cNvPr id="7" name="Content Placeholder 6"/>
          <p:cNvSpPr>
            <a:spLocks noGrp="1"/>
          </p:cNvSpPr>
          <p:nvPr>
            <p:ph idx="1"/>
          </p:nvPr>
        </p:nvSpPr>
        <p:spPr>
          <a:xfrm>
            <a:off x="457200" y="1497203"/>
            <a:ext cx="8229600" cy="4525963"/>
          </a:xfrm>
        </p:spPr>
        <p:txBody>
          <a:bodyPr>
            <a:normAutofit fontScale="92500" lnSpcReduction="20000"/>
          </a:bodyPr>
          <a:lstStyle/>
          <a:p>
            <a:pPr marL="514350" indent="-514350">
              <a:buFont typeface="+mj-lt"/>
              <a:buAutoNum type="arabicPeriod"/>
            </a:pPr>
            <a:r>
              <a:rPr lang="en-US" dirty="0"/>
              <a:t>Assume load of 300 lbs.</a:t>
            </a:r>
          </a:p>
          <a:p>
            <a:pPr marL="0" indent="0">
              <a:buNone/>
            </a:pPr>
            <a:r>
              <a:rPr lang="en-US" dirty="0"/>
              <a:t>	 - sin(1.718) x 300 lbs. = </a:t>
            </a:r>
            <a:r>
              <a:rPr lang="en-US" b="1" dirty="0"/>
              <a:t>9 lbs. of pull </a:t>
            </a:r>
          </a:p>
          <a:p>
            <a:pPr marL="0" indent="0">
              <a:buNone/>
            </a:pPr>
            <a:endParaRPr lang="en-US" b="1" dirty="0"/>
          </a:p>
          <a:p>
            <a:pPr marL="0" indent="0">
              <a:buNone/>
            </a:pPr>
            <a:r>
              <a:rPr lang="en-US" dirty="0"/>
              <a:t>2.  Assume rolling resistance of .04</a:t>
            </a:r>
          </a:p>
          <a:p>
            <a:pPr marL="0" indent="0">
              <a:buNone/>
            </a:pPr>
            <a:r>
              <a:rPr lang="en-US" dirty="0"/>
              <a:t>	- cos(1.718) x 300 lbs. x .04 = </a:t>
            </a:r>
            <a:r>
              <a:rPr lang="en-US" b="1" dirty="0"/>
              <a:t>12 lbs. of pull*</a:t>
            </a:r>
          </a:p>
          <a:p>
            <a:pPr marL="0" indent="0">
              <a:buNone/>
            </a:pPr>
            <a:endParaRPr lang="en-US" b="1" dirty="0"/>
          </a:p>
          <a:p>
            <a:pPr marL="514350" indent="-514350">
              <a:buAutoNum type="arabicPeriod" startAt="3"/>
            </a:pPr>
            <a:r>
              <a:rPr lang="en-US" dirty="0"/>
              <a:t>Uphill: total pull = 9 + 12 = </a:t>
            </a:r>
            <a:r>
              <a:rPr lang="en-US" b="1" dirty="0"/>
              <a:t>21 lbs. of pull</a:t>
            </a:r>
          </a:p>
          <a:p>
            <a:pPr marL="0" indent="0">
              <a:buNone/>
            </a:pPr>
            <a:r>
              <a:rPr lang="en-US" dirty="0"/>
              <a:t>	 Downhill: total pull = 12 – 9 = </a:t>
            </a:r>
            <a:r>
              <a:rPr lang="en-US" b="1" dirty="0"/>
              <a:t>3 lbs. of pull</a:t>
            </a:r>
          </a:p>
          <a:p>
            <a:pPr marL="0" indent="0">
              <a:buNone/>
            </a:pPr>
            <a:r>
              <a:rPr lang="en-US" sz="2700" b="1" dirty="0"/>
              <a:t>	</a:t>
            </a:r>
          </a:p>
          <a:p>
            <a:pPr marL="0" indent="0">
              <a:buNone/>
            </a:pPr>
            <a:r>
              <a:rPr lang="en-US" sz="2700" b="1" dirty="0"/>
              <a:t>*</a:t>
            </a:r>
            <a:r>
              <a:rPr lang="en-US" sz="2700" dirty="0"/>
              <a:t>Note: pull would be different on concrete/different material </a:t>
            </a:r>
          </a:p>
          <a:p>
            <a:pPr marL="0" indent="0">
              <a:buNone/>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535448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Torque</a:t>
            </a:r>
          </a:p>
        </p:txBody>
      </p:sp>
      <p:sp>
        <p:nvSpPr>
          <p:cNvPr id="3" name="Content Placeholder 2"/>
          <p:cNvSpPr>
            <a:spLocks noGrp="1"/>
          </p:cNvSpPr>
          <p:nvPr>
            <p:ph idx="1"/>
          </p:nvPr>
        </p:nvSpPr>
        <p:spPr/>
        <p:txBody>
          <a:bodyPr/>
          <a:lstStyle/>
          <a:p>
            <a:r>
              <a:rPr lang="en-US" dirty="0"/>
              <a:t>Torque (lb. in) = Radius (in) x Pull (lb.)</a:t>
            </a:r>
          </a:p>
          <a:p>
            <a:pPr marL="0" indent="0">
              <a:buNone/>
            </a:pPr>
            <a:r>
              <a:rPr lang="en-US" dirty="0"/>
              <a:t>		Example: D = 28”, Radius is 14”</a:t>
            </a:r>
          </a:p>
          <a:p>
            <a:pPr marL="0" indent="0">
              <a:buNone/>
            </a:pPr>
            <a:r>
              <a:rPr lang="en-US" dirty="0"/>
              <a:t>          Pull = 21 lbs.</a:t>
            </a:r>
          </a:p>
          <a:p>
            <a:pPr marL="0" indent="0">
              <a:buNone/>
            </a:pPr>
            <a:r>
              <a:rPr lang="en-US" dirty="0"/>
              <a:t>		T = 14 x 21 = </a:t>
            </a:r>
            <a:r>
              <a:rPr lang="en-US" b="1" dirty="0"/>
              <a:t>294 lb. in.</a:t>
            </a:r>
          </a:p>
          <a:p>
            <a:pPr marL="0" indent="0">
              <a:buNone/>
            </a:pPr>
            <a:endParaRPr lang="en-US" dirty="0"/>
          </a:p>
        </p:txBody>
      </p:sp>
    </p:spTree>
    <p:extLst>
      <p:ext uri="{BB962C8B-B14F-4D97-AF65-F5344CB8AC3E}">
        <p14:creationId xmlns:p14="http://schemas.microsoft.com/office/powerpoint/2010/main" val="931127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Sizing of Drive Motor</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lnSpcReduction="10000"/>
              </a:bodyPr>
              <a:lstStyle/>
              <a:p>
                <a:r>
                  <a:rPr lang="en-US" dirty="0"/>
                  <a:t>T =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𝐶𝐼𝑅</m:t>
                        </m:r>
                        <m:r>
                          <a:rPr lang="en-US" b="0" i="1" smtClean="0">
                            <a:latin typeface="Cambria Math" panose="02040503050406030204" pitchFamily="18" charset="0"/>
                          </a:rPr>
                          <m:t> </m:t>
                        </m:r>
                        <m:r>
                          <a:rPr lang="en-US" b="0" i="1" smtClean="0">
                            <a:latin typeface="Cambria Math" panose="02040503050406030204" pitchFamily="18" charset="0"/>
                          </a:rPr>
                          <m:t>𝑥</m:t>
                        </m:r>
                        <m:r>
                          <a:rPr lang="en-US" b="0" i="1" smtClean="0">
                            <a:latin typeface="Cambria Math" panose="02040503050406030204" pitchFamily="18" charset="0"/>
                          </a:rPr>
                          <m:t> </m:t>
                        </m:r>
                        <m:r>
                          <a:rPr lang="en-US" b="0" i="1" smtClean="0">
                            <a:latin typeface="Cambria Math" panose="02040503050406030204" pitchFamily="18" charset="0"/>
                          </a:rPr>
                          <m:t>𝑃𝑆𝐼</m:t>
                        </m:r>
                      </m:num>
                      <m:den>
                        <m:r>
                          <a:rPr lang="en-US" b="0" i="1" smtClean="0">
                            <a:latin typeface="Cambria Math" panose="02040503050406030204" pitchFamily="18" charset="0"/>
                          </a:rPr>
                          <m:t>2</m:t>
                        </m:r>
                        <m:r>
                          <m:rPr>
                            <m:sty m:val="p"/>
                          </m:rPr>
                          <a:rPr lang="el-GR" b="0" i="1" smtClean="0">
                            <a:latin typeface="Cambria Math" panose="02040503050406030204" pitchFamily="18" charset="0"/>
                          </a:rPr>
                          <m:t>π</m:t>
                        </m:r>
                      </m:den>
                    </m:f>
                  </m:oMath>
                </a14:m>
                <a:r>
                  <a:rPr lang="en-US" dirty="0"/>
                  <a:t>     (Let’s assume 1000 PSI) </a:t>
                </a:r>
              </a:p>
              <a:p>
                <a:pPr marL="0" indent="0">
                  <a:buNone/>
                </a:pPr>
                <a:r>
                  <a:rPr lang="en-US" dirty="0"/>
                  <a:t> → 294 =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𝐶𝐼𝑅</m:t>
                        </m:r>
                        <m:r>
                          <a:rPr lang="en-US" b="0" i="1" smtClean="0">
                            <a:latin typeface="Cambria Math" panose="02040503050406030204" pitchFamily="18" charset="0"/>
                          </a:rPr>
                          <m:t> </m:t>
                        </m:r>
                        <m:r>
                          <a:rPr lang="en-US" b="0" i="1" smtClean="0">
                            <a:latin typeface="Cambria Math" panose="02040503050406030204" pitchFamily="18" charset="0"/>
                          </a:rPr>
                          <m:t>𝑥</m:t>
                        </m:r>
                        <m:r>
                          <a:rPr lang="en-US" b="0" i="1" smtClean="0">
                            <a:latin typeface="Cambria Math" panose="02040503050406030204" pitchFamily="18" charset="0"/>
                          </a:rPr>
                          <m:t> 1000</m:t>
                        </m:r>
                      </m:num>
                      <m:den>
                        <m:r>
                          <a:rPr lang="en-US" b="0" i="1" smtClean="0">
                            <a:latin typeface="Cambria Math" panose="02040503050406030204" pitchFamily="18" charset="0"/>
                          </a:rPr>
                          <m:t>6.28</m:t>
                        </m:r>
                      </m:den>
                    </m:f>
                  </m:oMath>
                </a14:m>
                <a:endParaRPr lang="en-US" dirty="0"/>
              </a:p>
              <a:p>
                <a:pPr marL="0" indent="0">
                  <a:buNone/>
                </a:pPr>
                <a:r>
                  <a:rPr lang="en-US" dirty="0"/>
                  <a:t> → CIR = </a:t>
                </a:r>
                <a:r>
                  <a:rPr lang="en-US" b="1" dirty="0"/>
                  <a:t>1.85 CIR motor</a:t>
                </a:r>
              </a:p>
              <a:p>
                <a:pPr marL="0" indent="0">
                  <a:buNone/>
                </a:pPr>
                <a:endParaRPr lang="en-US" b="1" dirty="0"/>
              </a:p>
              <a:p>
                <a:r>
                  <a:rPr lang="en-US" dirty="0"/>
                  <a:t>This means the hydraulic motor displaces 1.85 in</a:t>
                </a:r>
                <a:r>
                  <a:rPr lang="en-US" baseline="30000" dirty="0"/>
                  <a:t>3</a:t>
                </a:r>
                <a:r>
                  <a:rPr lang="en-US" dirty="0"/>
                  <a:t> of oil per revolution (with 100% efficiency)</a:t>
                </a:r>
              </a:p>
              <a:p>
                <a:r>
                  <a:rPr lang="en-US" dirty="0"/>
                  <a:t>Typical hydraulic gear motors may have 90% efficiency </a:t>
                </a:r>
              </a:p>
              <a:p>
                <a:pPr marL="0" indent="0">
                  <a:buNone/>
                </a:pPr>
                <a:endParaRPr lang="en-US" dirty="0"/>
              </a:p>
              <a:p>
                <a:pPr marL="0" indent="0">
                  <a:buNone/>
                </a:pP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1704" t="-404" r="-1926" b="-4043"/>
                </a:stretch>
              </a:blipFill>
            </p:spPr>
            <p:txBody>
              <a:bodyPr/>
              <a:lstStyle/>
              <a:p>
                <a:r>
                  <a:rPr lang="en-US">
                    <a:noFill/>
                  </a:rPr>
                  <a:t> </a:t>
                </a:r>
              </a:p>
            </p:txBody>
          </p:sp>
        </mc:Fallback>
      </mc:AlternateContent>
    </p:spTree>
    <p:extLst>
      <p:ext uri="{BB962C8B-B14F-4D97-AF65-F5344CB8AC3E}">
        <p14:creationId xmlns:p14="http://schemas.microsoft.com/office/powerpoint/2010/main" val="31728598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54562-6A62-4D65-BC5F-D94E811D0543}"/>
              </a:ext>
            </a:extLst>
          </p:cNvPr>
          <p:cNvSpPr>
            <a:spLocks noGrp="1"/>
          </p:cNvSpPr>
          <p:nvPr>
            <p:ph type="title"/>
          </p:nvPr>
        </p:nvSpPr>
        <p:spPr/>
        <p:txBody>
          <a:bodyPr/>
          <a:lstStyle/>
          <a:p>
            <a:r>
              <a:rPr lang="en-US" dirty="0"/>
              <a:t>Calculating inefficiency</a:t>
            </a:r>
          </a:p>
        </p:txBody>
      </p:sp>
      <p:sp>
        <p:nvSpPr>
          <p:cNvPr id="3" name="Content Placeholder 2">
            <a:extLst>
              <a:ext uri="{FF2B5EF4-FFF2-40B4-BE49-F238E27FC236}">
                <a16:creationId xmlns:a16="http://schemas.microsoft.com/office/drawing/2014/main" id="{6903A9BF-5B9C-49A8-8957-23469214BA6A}"/>
              </a:ext>
            </a:extLst>
          </p:cNvPr>
          <p:cNvSpPr>
            <a:spLocks noGrp="1"/>
          </p:cNvSpPr>
          <p:nvPr>
            <p:ph idx="1"/>
          </p:nvPr>
        </p:nvSpPr>
        <p:spPr/>
        <p:txBody>
          <a:bodyPr/>
          <a:lstStyle/>
          <a:p>
            <a:r>
              <a:rPr lang="en-US" dirty="0"/>
              <a:t>Let’s oversize the motor to compensate for the volumetric efficiency. (Internal slippage)</a:t>
            </a:r>
          </a:p>
          <a:p>
            <a:r>
              <a:rPr lang="en-US" dirty="0"/>
              <a:t>1.85 / .90 = 2.05 CIR</a:t>
            </a:r>
          </a:p>
        </p:txBody>
      </p:sp>
    </p:spTree>
    <p:extLst>
      <p:ext uri="{BB962C8B-B14F-4D97-AF65-F5344CB8AC3E}">
        <p14:creationId xmlns:p14="http://schemas.microsoft.com/office/powerpoint/2010/main" val="27111729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6048</TotalTime>
  <Words>2371</Words>
  <Application>Microsoft Office PowerPoint</Application>
  <PresentationFormat>On-screen Show (4:3)</PresentationFormat>
  <Paragraphs>240</Paragraphs>
  <Slides>21</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Cambria Math</vt:lpstr>
      <vt:lpstr>Office Theme</vt:lpstr>
      <vt:lpstr>PowerPoint Presentation</vt:lpstr>
      <vt:lpstr>Sizing of Components and Conductors</vt:lpstr>
      <vt:lpstr>System Pressure</vt:lpstr>
      <vt:lpstr>Push/Pull of Vehicle</vt:lpstr>
      <vt:lpstr>Start with Incline</vt:lpstr>
      <vt:lpstr>Pull to Climb Hill</vt:lpstr>
      <vt:lpstr>Torque</vt:lpstr>
      <vt:lpstr>Sizing of Drive Motor</vt:lpstr>
      <vt:lpstr>Calculating inefficiency</vt:lpstr>
      <vt:lpstr>Wheel RPM and GPM</vt:lpstr>
      <vt:lpstr>HP</vt:lpstr>
      <vt:lpstr>Line Sizing</vt:lpstr>
      <vt:lpstr>Line Spacing, cont.</vt:lpstr>
      <vt:lpstr>Size of the Pump</vt:lpstr>
      <vt:lpstr>Wind Resistance</vt:lpstr>
      <vt:lpstr>Wind Resistance</vt:lpstr>
      <vt:lpstr>Size of the Pump, cont. </vt:lpstr>
      <vt:lpstr>Hydraulic versa Electric Hybrids</vt:lpstr>
      <vt:lpstr>Hydraulic versa Electric Hybrids</vt:lpstr>
      <vt:lpstr>Hydraulic versa Electric Hybrids</vt:lpstr>
      <vt:lpstr>Questions?</vt:lpstr>
    </vt:vector>
  </TitlesOfParts>
  <Company>University of Minnesota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Alyssa Burger</dc:creator>
  <cp:lastModifiedBy>ERNEST R PARKER</cp:lastModifiedBy>
  <cp:revision>80</cp:revision>
  <dcterms:created xsi:type="dcterms:W3CDTF">2016-08-04T18:14:10Z</dcterms:created>
  <dcterms:modified xsi:type="dcterms:W3CDTF">2018-10-15T17:39:47Z</dcterms:modified>
</cp:coreProperties>
</file>