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20" r:id="rId2"/>
    <p:sldId id="645" r:id="rId3"/>
    <p:sldId id="618" r:id="rId4"/>
    <p:sldId id="602" r:id="rId5"/>
    <p:sldId id="606" r:id="rId6"/>
    <p:sldId id="619" r:id="rId7"/>
    <p:sldId id="621" r:id="rId8"/>
    <p:sldId id="622" r:id="rId9"/>
    <p:sldId id="623" r:id="rId10"/>
    <p:sldId id="625" r:id="rId11"/>
    <p:sldId id="624" r:id="rId12"/>
    <p:sldId id="627" r:id="rId13"/>
    <p:sldId id="626" r:id="rId14"/>
    <p:sldId id="615" r:id="rId15"/>
    <p:sldId id="628" r:id="rId16"/>
    <p:sldId id="617" r:id="rId17"/>
    <p:sldId id="607" r:id="rId18"/>
    <p:sldId id="608" r:id="rId19"/>
    <p:sldId id="611" r:id="rId20"/>
    <p:sldId id="609" r:id="rId21"/>
    <p:sldId id="629" r:id="rId22"/>
    <p:sldId id="630" r:id="rId23"/>
    <p:sldId id="605" r:id="rId24"/>
    <p:sldId id="616" r:id="rId25"/>
    <p:sldId id="636" r:id="rId26"/>
    <p:sldId id="592" r:id="rId27"/>
    <p:sldId id="572" r:id="rId28"/>
    <p:sldId id="554" r:id="rId29"/>
    <p:sldId id="632" r:id="rId30"/>
    <p:sldId id="634" r:id="rId31"/>
    <p:sldId id="612" r:id="rId32"/>
    <p:sldId id="613" r:id="rId33"/>
    <p:sldId id="614" r:id="rId34"/>
    <p:sldId id="567" r:id="rId35"/>
    <p:sldId id="587" r:id="rId36"/>
    <p:sldId id="610" r:id="rId37"/>
    <p:sldId id="583" r:id="rId38"/>
    <p:sldId id="585" r:id="rId39"/>
    <p:sldId id="580" r:id="rId40"/>
    <p:sldId id="576" r:id="rId41"/>
    <p:sldId id="579" r:id="rId42"/>
    <p:sldId id="635" r:id="rId43"/>
  </p:sldIdLst>
  <p:sldSz cx="9144000" cy="6858000" type="screen4x3"/>
  <p:notesSz cx="7010400" cy="92964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996"/>
    <a:srgbClr val="4B6DB2"/>
    <a:srgbClr val="316896"/>
    <a:srgbClr val="006CDD"/>
    <a:srgbClr val="0C77B7"/>
    <a:srgbClr val="B1FE13"/>
    <a:srgbClr val="F1DE27"/>
    <a:srgbClr val="346E9E"/>
    <a:srgbClr val="3A7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8" autoAdjust="0"/>
    <p:restoredTop sz="77261" autoAdjust="0"/>
  </p:normalViewPr>
  <p:slideViewPr>
    <p:cSldViewPr>
      <p:cViewPr varScale="1">
        <p:scale>
          <a:sx n="85" d="100"/>
          <a:sy n="85" d="100"/>
        </p:scale>
        <p:origin x="16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10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7A934AF-72FB-5743-B80A-7BE97F14D972}" type="datetime1">
              <a:rPr lang="en-US"/>
              <a:pPr/>
              <a:t>8/21/2025</a:t>
            </a:fld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A0AC34-D411-2046-AE29-FC5DFE0A7A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1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57BA07-A389-EB45-B4F8-EF4DC4CD0C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86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BDC5C7-F30B-9A42-B17E-F854706ABDFB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2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7BA07-A389-EB45-B4F8-EF4DC4CD0C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2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7BA07-A389-EB45-B4F8-EF4DC4CD0C2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https://www.youtube.com/user/NatlFluidPowerAssn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0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https://www.youtube.com/user/NatlFluidPowerAssn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7BA07-A389-EB45-B4F8-EF4DC4CD0C2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8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 way to explore options – sketch it first</a:t>
            </a:r>
            <a:r>
              <a:rPr lang="en-US"/>
              <a:t>, always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0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53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7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BDC5C7-F30B-9A42-B17E-F854706ABDFB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0" y="3092450"/>
            <a:ext cx="9144000" cy="1588"/>
          </a:xfrm>
          <a:prstGeom prst="line">
            <a:avLst/>
          </a:prstGeom>
          <a:ln>
            <a:solidFill>
              <a:srgbClr val="F1D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B4E0457-47DC-4487-ACB0-A89BC5D46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3892" y="14926"/>
            <a:ext cx="5656216" cy="29331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23E185-2C88-41F3-BCC2-AD8919585395}"/>
              </a:ext>
            </a:extLst>
          </p:cNvPr>
          <p:cNvCxnSpPr/>
          <p:nvPr userDrawn="1"/>
        </p:nvCxnSpPr>
        <p:spPr>
          <a:xfrm>
            <a:off x="0" y="3221943"/>
            <a:ext cx="9144000" cy="1588"/>
          </a:xfrm>
          <a:prstGeom prst="line">
            <a:avLst/>
          </a:prstGeom>
          <a:ln>
            <a:solidFill>
              <a:srgbClr val="4B6D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03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4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5801"/>
            <a:ext cx="78867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6DB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86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4B6D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057400" y="6230937"/>
            <a:ext cx="358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400" dirty="0">
              <a:solidFill>
                <a:srgbClr val="B1FE13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7086600" y="630555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/>
            <a:endParaRPr lang="en-US" sz="1400" dirty="0">
              <a:solidFill>
                <a:srgbClr val="B1FE13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80213"/>
            <a:ext cx="9144000" cy="1587"/>
          </a:xfrm>
          <a:prstGeom prst="line">
            <a:avLst/>
          </a:prstGeom>
          <a:ln>
            <a:solidFill>
              <a:srgbClr val="F1D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686300" y="6227763"/>
            <a:ext cx="358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400" dirty="0">
              <a:solidFill>
                <a:srgbClr val="B1FE13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3" name="Picture 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8D4A8B3-BBF9-47E3-8062-65A6ED679B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06913" y="3928"/>
            <a:ext cx="1608806" cy="8342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69" r:id="rId2"/>
    <p:sldLayoutId id="2147483771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youtube.com/watch?v=1oMe40JSsw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oE11dBG7CBI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975578" y="4049558"/>
            <a:ext cx="3101622" cy="3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dirty="0">
                <a:solidFill>
                  <a:srgbClr val="006CDD"/>
                </a:solidFill>
                <a:latin typeface="Helvetica" charset="0"/>
                <a:ea typeface="ＭＳ Ｐゴシック" charset="0"/>
                <a:cs typeface="ＭＳ Ｐゴシック" charset="0"/>
              </a:rPr>
              <a:t>ORIGINATOR: Mitch Bivens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solidFill>
                <a:srgbClr val="006CD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78" y="4462102"/>
            <a:ext cx="1905000" cy="509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5578" y="5117715"/>
            <a:ext cx="393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CD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EDITED BY: </a:t>
            </a:r>
            <a:r>
              <a:rPr lang="en-US" sz="1600" u="sng" dirty="0">
                <a:solidFill>
                  <a:srgbClr val="006CD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JBF - NFPA 8/21/25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C3C9E-BBAF-47FC-B704-693A2DCF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9" y="1905000"/>
            <a:ext cx="4283471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C4AB3-F6FB-4951-BDAE-486DCF82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599"/>
            <a:ext cx="3675061" cy="3675061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4765F4DA-56CE-4B96-BB48-695F29A6A1A9}"/>
              </a:ext>
            </a:extLst>
          </p:cNvPr>
          <p:cNvSpPr/>
          <p:nvPr/>
        </p:nvSpPr>
        <p:spPr>
          <a:xfrm>
            <a:off x="3352800" y="243840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1AE9D-727E-4C06-A4C4-BDB121D4D0C0}"/>
              </a:ext>
            </a:extLst>
          </p:cNvPr>
          <p:cNvSpPr txBox="1"/>
          <p:nvPr/>
        </p:nvSpPr>
        <p:spPr>
          <a:xfrm>
            <a:off x="3060194" y="2557605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/>
              <a:t>USE DOUBLE GUSSET</a:t>
            </a:r>
            <a:endParaRPr lang="en-US" sz="1000" b="1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9C1F28B-F6E9-2EE5-0002-65181FA4E808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6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26884-34BA-441B-A5D3-6F708318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9200"/>
            <a:ext cx="4724400" cy="48509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C7CAF-AF03-49C5-B7A9-BF6FB7652DBB}"/>
              </a:ext>
            </a:extLst>
          </p:cNvPr>
          <p:cNvSpPr txBox="1"/>
          <p:nvPr/>
        </p:nvSpPr>
        <p:spPr>
          <a:xfrm>
            <a:off x="1905000" y="526244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CDD"/>
                </a:solidFill>
              </a:rPr>
              <a:t>  Glue The Sides on The Cube 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9BE5C50-F756-B130-C2C3-8B738663D932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4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ECC3-ABB2-43CB-A938-FB4CA741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57200"/>
            <a:ext cx="7886700" cy="609600"/>
          </a:xfrm>
        </p:spPr>
        <p:txBody>
          <a:bodyPr/>
          <a:lstStyle/>
          <a:p>
            <a:pPr algn="ctr"/>
            <a:r>
              <a:rPr lang="en-CA" sz="2800" b="1" dirty="0"/>
              <a:t>Build the Lifter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A8295-E5FA-4936-B3A0-3F5340F5A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653" y="1325826"/>
            <a:ext cx="5324692" cy="48053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777DB-BAEF-4A42-6FE1-37AFAB6F64DD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8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8802-FFFD-4659-9F2A-7706D0DE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237"/>
            <a:ext cx="7886700" cy="609600"/>
          </a:xfrm>
        </p:spPr>
        <p:txBody>
          <a:bodyPr/>
          <a:lstStyle/>
          <a:p>
            <a:pPr algn="ctr"/>
            <a:r>
              <a:rPr lang="en-CA" sz="2800" dirty="0"/>
              <a:t>Build the Rotating Platform 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FB26AD-FC49-4485-AFBE-089554F88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106" y="1219200"/>
            <a:ext cx="6081787" cy="48053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89823-0360-1ADB-CA5A-C90297CC1B78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1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EB167F-F2AC-4295-88B6-5DD86273B45C}"/>
              </a:ext>
            </a:extLst>
          </p:cNvPr>
          <p:cNvSpPr/>
          <p:nvPr/>
        </p:nvSpPr>
        <p:spPr>
          <a:xfrm>
            <a:off x="321945" y="1905000"/>
            <a:ext cx="850011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Rules for Challenge Day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The Challenge Scenario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Challenge Rubric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Portfolio Checklist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Portfolio Template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Iso - Ortho Views illustrated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8136C-48F6-63A0-7424-4A4013D9CA76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45B8C8-366E-BC6D-CB07-D1D885561FBA}"/>
              </a:ext>
            </a:extLst>
          </p:cNvPr>
          <p:cNvSpPr txBox="1">
            <a:spLocks/>
          </p:cNvSpPr>
          <p:nvPr/>
        </p:nvSpPr>
        <p:spPr>
          <a:xfrm>
            <a:off x="15240" y="1143000"/>
            <a:ext cx="912876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CA" sz="2800" kern="0" dirty="0"/>
              <a:t>Reference The Following Documents 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77700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12D9-FE26-43D8-AA51-E50A46E0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3608"/>
            <a:ext cx="7886700" cy="609600"/>
          </a:xfrm>
        </p:spPr>
        <p:txBody>
          <a:bodyPr/>
          <a:lstStyle/>
          <a:p>
            <a:pPr algn="ctr"/>
            <a:r>
              <a:rPr lang="en-CA" sz="2800" b="1" dirty="0"/>
              <a:t>The Challenge – Portfolio Rubric</a:t>
            </a:r>
            <a:endParaRPr lang="en-US" sz="28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7D4AC6-B05E-4090-88FA-205F2A8971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582969"/>
              </p:ext>
            </p:extLst>
          </p:nvPr>
        </p:nvGraphicFramePr>
        <p:xfrm>
          <a:off x="1066800" y="1905000"/>
          <a:ext cx="7162800" cy="3877405"/>
        </p:xfrm>
        <a:graphic>
          <a:graphicData uri="http://schemas.openxmlformats.org/drawingml/2006/table">
            <a:tbl>
              <a:tblPr firstRow="1" firstCol="1" bandRow="1"/>
              <a:tblGrid>
                <a:gridCol w="1193063">
                  <a:extLst>
                    <a:ext uri="{9D8B030D-6E8A-4147-A177-3AD203B41FA5}">
                      <a16:colId xmlns:a16="http://schemas.microsoft.com/office/drawing/2014/main" val="600087718"/>
                    </a:ext>
                  </a:extLst>
                </a:gridCol>
                <a:gridCol w="5235771">
                  <a:extLst>
                    <a:ext uri="{9D8B030D-6E8A-4147-A177-3AD203B41FA5}">
                      <a16:colId xmlns:a16="http://schemas.microsoft.com/office/drawing/2014/main" val="717752961"/>
                    </a:ext>
                  </a:extLst>
                </a:gridCol>
                <a:gridCol w="733966">
                  <a:extLst>
                    <a:ext uri="{9D8B030D-6E8A-4147-A177-3AD203B41FA5}">
                      <a16:colId xmlns:a16="http://schemas.microsoft.com/office/drawing/2014/main" val="2090741121"/>
                    </a:ext>
                  </a:extLst>
                </a:gridCol>
              </a:tblGrid>
              <a:tr h="373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Criteria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Points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220528"/>
                  </a:ext>
                </a:extLst>
              </a:tr>
              <a:tr h="339077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205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 </a:t>
                      </a:r>
                      <a:r>
                        <a:rPr lang="en-US" sz="1100" b="1" u="sng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Rubric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Contents to include: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28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possible points - 50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Quality of portfolio’s presentation including title and index pages</a:t>
                      </a: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 detailed outline of each team member’s participation in the production of the portfolio and planned production of the device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At least 3 illustrations of initial design concepts of possible device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2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CA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Materials used to build prototype from the Workshop Kit including dimensions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2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 of the use of the principles of a strong and stable structure 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Rationale used to decide on the type of fluid power used and where to place the piston-syringes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Isometric drawing of the portion of the prototype used to grab the object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2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Orthographic drawings showing dimensions and construction notes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List of alternatives materials that would have been useful with reasons why 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</a:rPr>
                        <a:t>Evaluation of prototype including the conclusions from making it 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Ek Mukta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 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Ek Mukta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Ek Mukta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3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3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14381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C0330-2FA1-4CC5-B72C-35E01FCEF09D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13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5D33-F3D2-423B-8217-0E3DAECD0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4437"/>
            <a:ext cx="7981950" cy="5033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-228600" algn="l"/>
              </a:tabLst>
            </a:pPr>
            <a:r>
              <a:rPr lang="en-US" sz="1600" dirty="0">
                <a:ea typeface="Arial Unicode MS" panose="020B0604020202020204" pitchFamily="34" charset="-128"/>
                <a:cs typeface="Ek Mukta"/>
              </a:rPr>
              <a:t>A detailed outline of each team member’s participation in the production of the portfolio and planned production of the device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endParaRPr lang="en-US" sz="1800" dirty="0">
              <a:ea typeface="Arial Unicode MS" panose="020B0604020202020204" pitchFamily="34" charset="-128"/>
              <a:cs typeface="Ek Mukta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Arial Unicode MS" panose="020B0604020202020204" pitchFamily="34" charset="-128"/>
                <a:cs typeface="Ek Mukta"/>
              </a:rPr>
              <a:t>Think about your team – who is good at what?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Arial Unicode MS" panose="020B0604020202020204" pitchFamily="34" charset="-128"/>
                <a:cs typeface="Ek Mukta"/>
              </a:rPr>
              <a:t>Think about the amount of time you have to design and build a prototype and record the process in your portfolio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a typeface="Arial Unicode MS" panose="020B0604020202020204" pitchFamily="34" charset="-128"/>
              <a:cs typeface="Ek Mukta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 Unicode MS" panose="020B0604020202020204" pitchFamily="34" charset="-128"/>
                <a:cs typeface="Ek Mukta"/>
              </a:rPr>
              <a:t>2.   At least 3 illustrations of initial design concepts of possible device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a typeface="Arial Unicode MS" panose="020B0604020202020204" pitchFamily="34" charset="-128"/>
              <a:cs typeface="Ek Mukta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Arial Unicode MS" panose="020B0604020202020204" pitchFamily="34" charset="-128"/>
                <a:cs typeface="Ek Mukta"/>
              </a:rPr>
              <a:t>Detail helps you think about the connecting parts!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a typeface="Arial Unicode MS" panose="020B0604020202020204" pitchFamily="34" charset="-128"/>
              <a:cs typeface="Ek Mukta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 Unicode MS" panose="020B0604020202020204" pitchFamily="34" charset="-128"/>
                <a:cs typeface="Ek Mukta"/>
              </a:rPr>
              <a:t>3.   A list of materials used from the Workshop Kit including dimensions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a typeface="Arial Unicode MS" panose="020B0604020202020204" pitchFamily="34" charset="-128"/>
              <a:cs typeface="Ek Mukta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Arial Unicode MS" panose="020B0604020202020204" pitchFamily="34" charset="-128"/>
                <a:cs typeface="Ek Mukta"/>
              </a:rPr>
              <a:t>Record the parts you use and their dimensions (important!)	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endParaRPr lang="en-US" sz="1800" dirty="0">
              <a:ea typeface="Times New Roman" panose="02020603050405020304" pitchFamily="18" charset="0"/>
              <a:cs typeface="Ek Mukt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r>
              <a:rPr lang="en-US" sz="1600" dirty="0">
                <a:ea typeface="Times New Roman" panose="02020603050405020304" pitchFamily="18" charset="0"/>
                <a:cs typeface="Ek Mukta"/>
              </a:rPr>
              <a:t>4.    List of </a:t>
            </a:r>
            <a:r>
              <a:rPr lang="en-US" sz="1600" b="1" dirty="0">
                <a:ea typeface="Times New Roman" panose="02020603050405020304" pitchFamily="18" charset="0"/>
                <a:cs typeface="Ek Mukta"/>
              </a:rPr>
              <a:t>alternative / other </a:t>
            </a:r>
            <a:r>
              <a:rPr lang="en-US" sz="1600" dirty="0">
                <a:ea typeface="Times New Roman" panose="02020603050405020304" pitchFamily="18" charset="0"/>
                <a:cs typeface="Ek Mukta"/>
              </a:rPr>
              <a:t>materials that would have been useful AND </a:t>
            </a:r>
            <a:r>
              <a:rPr lang="en-US" sz="1600" dirty="0">
                <a:ea typeface="Arial Unicode MS" panose="020B0604020202020204" pitchFamily="34" charset="-128"/>
                <a:cs typeface="Ek Mukta"/>
              </a:rPr>
              <a:t>the reasons 	       why they would have been useful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endParaRPr lang="en-US" sz="1800" dirty="0">
              <a:ea typeface="Arial Unicode MS" panose="020B0604020202020204" pitchFamily="34" charset="-128"/>
              <a:cs typeface="Ek Mukta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r>
              <a:rPr lang="en-US" sz="1600" u="sng" dirty="0">
                <a:ea typeface="Arial Unicode MS" panose="020B0604020202020204" pitchFamily="34" charset="-128"/>
                <a:cs typeface="Ek Mukta"/>
              </a:rPr>
              <a:t>This is asking you to think “outside the box” literally</a:t>
            </a:r>
            <a:r>
              <a:rPr lang="en-US" sz="1800" dirty="0">
                <a:ea typeface="Arial Unicode MS" panose="020B0604020202020204" pitchFamily="34" charset="-128"/>
                <a:cs typeface="Ek Mukta"/>
              </a:rPr>
              <a:t>	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D2DBA75-7E63-695A-F5A0-2E85FB4E8F75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4B2534-6458-9570-A787-4DCB1859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" y="304800"/>
            <a:ext cx="7886700" cy="609600"/>
          </a:xfrm>
        </p:spPr>
        <p:txBody>
          <a:bodyPr/>
          <a:lstStyle/>
          <a:p>
            <a:pPr algn="ctr"/>
            <a:r>
              <a:rPr lang="en-CA" sz="2800" b="1" dirty="0"/>
              <a:t>Maximize Your Portfolio Points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8579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5354" y="229595"/>
            <a:ext cx="3410378" cy="660927"/>
          </a:xfrm>
        </p:spPr>
        <p:txBody>
          <a:bodyPr/>
          <a:lstStyle/>
          <a:p>
            <a:pPr algn="ctr"/>
            <a:r>
              <a:rPr lang="en-US" sz="2800" b="1" dirty="0"/>
              <a:t>Structural</a:t>
            </a:r>
            <a:r>
              <a:rPr lang="en-US" sz="2400" b="1" dirty="0"/>
              <a:t> Strength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362200"/>
            <a:ext cx="2057400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3947518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7366" y="2362200"/>
            <a:ext cx="228600" cy="15853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2362200"/>
            <a:ext cx="228600" cy="15853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7" idx="1"/>
          </p:cNvCxnSpPr>
          <p:nvPr/>
        </p:nvCxnSpPr>
        <p:spPr>
          <a:xfrm flipH="1">
            <a:off x="2819400" y="1662117"/>
            <a:ext cx="897308" cy="814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"/>
          </p:cNvCxnSpPr>
          <p:nvPr/>
        </p:nvCxnSpPr>
        <p:spPr>
          <a:xfrm flipH="1">
            <a:off x="769966" y="1662117"/>
            <a:ext cx="2946742" cy="814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6708" y="147745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1600" y="2362200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475566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17" idx="3"/>
            <a:endCxn id="20" idx="0"/>
          </p:cNvCxnSpPr>
          <p:nvPr/>
        </p:nvCxnSpPr>
        <p:spPr>
          <a:xfrm>
            <a:off x="4388687" y="1662117"/>
            <a:ext cx="907213" cy="928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3"/>
            <a:endCxn id="19" idx="0"/>
          </p:cNvCxnSpPr>
          <p:nvPr/>
        </p:nvCxnSpPr>
        <p:spPr>
          <a:xfrm>
            <a:off x="4388687" y="1662117"/>
            <a:ext cx="3201179" cy="928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245970" y="305966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50413" y="3085502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#2</a:t>
            </a:r>
          </a:p>
        </p:txBody>
      </p:sp>
      <p:cxnSp>
        <p:nvCxnSpPr>
          <p:cNvPr id="35" name="Straight Arrow Connector 34"/>
          <p:cNvCxnSpPr>
            <a:stCxn id="36" idx="2"/>
          </p:cNvCxnSpPr>
          <p:nvPr/>
        </p:nvCxnSpPr>
        <p:spPr>
          <a:xfrm flipH="1">
            <a:off x="1770318" y="1752600"/>
            <a:ext cx="1" cy="55822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71425" y="1371600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cxnSp>
        <p:nvCxnSpPr>
          <p:cNvPr id="39" name="Straight Arrow Connector 38"/>
          <p:cNvCxnSpPr>
            <a:stCxn id="40" idx="2"/>
          </p:cNvCxnSpPr>
          <p:nvPr/>
        </p:nvCxnSpPr>
        <p:spPr>
          <a:xfrm flipH="1">
            <a:off x="6385732" y="1830435"/>
            <a:ext cx="1" cy="55822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86839" y="1449435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" y="4728271"/>
            <a:ext cx="762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Which Option is a more structurally sound Design? -- Why?</a:t>
            </a:r>
          </a:p>
          <a:p>
            <a:endParaRPr lang="en-US" sz="2000" dirty="0"/>
          </a:p>
          <a:p>
            <a:r>
              <a:rPr lang="en-US" sz="2000" dirty="0"/>
              <a:t>What else can go wrong and how do we improve it?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3974" y="3718918"/>
            <a:ext cx="2057400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81600" y="3718918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5ADEE1E-CF8B-D453-358F-1DA8939F3966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6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1716" y="310976"/>
            <a:ext cx="3551484" cy="528134"/>
          </a:xfrm>
        </p:spPr>
        <p:txBody>
          <a:bodyPr/>
          <a:lstStyle/>
          <a:p>
            <a:pPr algn="ctr"/>
            <a:r>
              <a:rPr lang="en-US" sz="2800" b="1" dirty="0"/>
              <a:t>Structural Strength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3947518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1600" y="2362200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475566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951333" y="1973578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599" y="4778173"/>
            <a:ext cx="80390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Observations?  Pros and Cons of each option?</a:t>
            </a:r>
          </a:p>
          <a:p>
            <a:endParaRPr lang="en-US" sz="2000" dirty="0"/>
          </a:p>
          <a:p>
            <a:r>
              <a:rPr lang="en-US" sz="2000" dirty="0"/>
              <a:t>Reasons to use one option vs another?  Other Considerations</a:t>
            </a:r>
            <a:r>
              <a:rPr lang="en-US" dirty="0"/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81600" y="3718918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74638" y="2355577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68604" y="2584177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74638" y="2584177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043451" y="3078879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02511" y="1974576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74638" y="3712295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2755815">
            <a:off x="3323951" y="2287588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8103401">
            <a:off x="3319194" y="3576264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8917620">
            <a:off x="1109069" y="2296669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3463793">
            <a:off x="1108189" y="3595216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722671" y="1912327"/>
            <a:ext cx="185823" cy="671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1958" y="132388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Paper</a:t>
            </a:r>
          </a:p>
          <a:p>
            <a:pPr algn="ctr"/>
            <a:r>
              <a:rPr lang="en-US" dirty="0"/>
              <a:t>Gussets</a:t>
            </a:r>
          </a:p>
        </p:txBody>
      </p:sp>
      <p:sp>
        <p:nvSpPr>
          <p:cNvPr id="49" name="Rectangle 48"/>
          <p:cNvSpPr/>
          <p:nvPr/>
        </p:nvSpPr>
        <p:spPr>
          <a:xfrm rot="3605103">
            <a:off x="6335927" y="1761775"/>
            <a:ext cx="228600" cy="278461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5329" y="328933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#2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748242" y="1912327"/>
            <a:ext cx="564406" cy="1040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194421" y="126268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Wooden</a:t>
            </a:r>
          </a:p>
          <a:p>
            <a:pPr algn="ctr"/>
            <a:r>
              <a:rPr lang="en-US" dirty="0"/>
              <a:t>Cross Brace</a:t>
            </a:r>
          </a:p>
        </p:txBody>
      </p:sp>
      <p:cxnSp>
        <p:nvCxnSpPr>
          <p:cNvPr id="51" name="Straight Arrow Connector 50"/>
          <p:cNvCxnSpPr>
            <a:stCxn id="52" idx="3"/>
          </p:cNvCxnSpPr>
          <p:nvPr/>
        </p:nvCxnSpPr>
        <p:spPr>
          <a:xfrm>
            <a:off x="980998" y="2463120"/>
            <a:ext cx="382350" cy="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06427" y="22784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cxnSp>
        <p:nvCxnSpPr>
          <p:cNvPr id="55" name="Straight Arrow Connector 54"/>
          <p:cNvCxnSpPr>
            <a:stCxn id="56" idx="1"/>
          </p:cNvCxnSpPr>
          <p:nvPr/>
        </p:nvCxnSpPr>
        <p:spPr>
          <a:xfrm flipH="1">
            <a:off x="7703221" y="2478060"/>
            <a:ext cx="4366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139865" y="2293394"/>
            <a:ext cx="77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0B12459-B7A8-B836-1454-488CF1ABEAC3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4703" y="247817"/>
            <a:ext cx="3574594" cy="687643"/>
          </a:xfrm>
        </p:spPr>
        <p:txBody>
          <a:bodyPr/>
          <a:lstStyle/>
          <a:p>
            <a:pPr algn="ctr"/>
            <a:r>
              <a:rPr lang="en-US" sz="2800" b="1" dirty="0"/>
              <a:t>Structural Stability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3947518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95400" y="494249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Any concerns with the structure above?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1600" y="2362200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75566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81600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181600" y="3718918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2755815">
            <a:off x="7130913" y="2294211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8103401">
            <a:off x="7126156" y="3582887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8917620">
            <a:off x="4916031" y="2303292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3463793">
            <a:off x="4915151" y="3601839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5400" y="2086604"/>
            <a:ext cx="5496009" cy="2462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87188" y="1992867"/>
            <a:ext cx="89812" cy="723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23109" y="1560563"/>
            <a:ext cx="997787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Load</a:t>
            </a:r>
          </a:p>
          <a:p>
            <a:pPr algn="ctr"/>
            <a:r>
              <a:rPr lang="en-US" sz="1400" dirty="0"/>
              <a:t>2lb</a:t>
            </a:r>
          </a:p>
        </p:txBody>
      </p:sp>
      <p:cxnSp>
        <p:nvCxnSpPr>
          <p:cNvPr id="35" name="Straight Arrow Connector 34"/>
          <p:cNvCxnSpPr>
            <a:stCxn id="36" idx="1"/>
            <a:endCxn id="6" idx="0"/>
          </p:cNvCxnSpPr>
          <p:nvPr/>
        </p:nvCxnSpPr>
        <p:spPr>
          <a:xfrm flipH="1">
            <a:off x="6432094" y="1745229"/>
            <a:ext cx="738619" cy="24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70713" y="156056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Pivot Shaft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1118" y="3347544"/>
            <a:ext cx="1069744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Base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1400" dirty="0"/>
              <a:t>lb</a:t>
            </a: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4740862" y="3117302"/>
            <a:ext cx="534872" cy="49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96397" y="2575328"/>
            <a:ext cx="847395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Arm</a:t>
            </a:r>
          </a:p>
          <a:p>
            <a:pPr algn="ctr"/>
            <a:r>
              <a:rPr lang="en-US" sz="1400" dirty="0"/>
              <a:t>1lb</a:t>
            </a:r>
          </a:p>
        </p:txBody>
      </p:sp>
      <p:cxnSp>
        <p:nvCxnSpPr>
          <p:cNvPr id="32" name="Straight Arrow Connector 31"/>
          <p:cNvCxnSpPr>
            <a:stCxn id="25" idx="3"/>
          </p:cNvCxnSpPr>
          <p:nvPr/>
        </p:nvCxnSpPr>
        <p:spPr>
          <a:xfrm flipV="1">
            <a:off x="3643792" y="2299732"/>
            <a:ext cx="537113" cy="5372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4830756-B2AE-DC77-BAA5-6DB2D774B958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9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84B2-2031-8886-8BF5-86740122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80110"/>
            <a:ext cx="8382000" cy="533399"/>
          </a:xfrm>
        </p:spPr>
        <p:txBody>
          <a:bodyPr/>
          <a:lstStyle/>
          <a:p>
            <a:pPr algn="ctr"/>
            <a:r>
              <a:rPr lang="en-CA" sz="2800" b="1" dirty="0"/>
              <a:t>Index of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BA109-5E1E-9D70-AF81-4E14EF57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05" y="817417"/>
            <a:ext cx="7886700" cy="5354783"/>
          </a:xfrm>
        </p:spPr>
        <p:txBody>
          <a:bodyPr/>
          <a:lstStyle/>
          <a:p>
            <a:pPr>
              <a:buAutoNum type="arabicPeriod"/>
            </a:pPr>
            <a:r>
              <a:rPr lang="en-CA" sz="1600" dirty="0"/>
              <a:t>(4) Safety considerations</a:t>
            </a:r>
          </a:p>
          <a:p>
            <a:pPr>
              <a:buAutoNum type="arabicPeriod"/>
            </a:pPr>
            <a:r>
              <a:rPr lang="en-CA" sz="1600" dirty="0"/>
              <a:t>(5 - 8) Construction tips: using wood glue, </a:t>
            </a:r>
            <a:r>
              <a:rPr lang="en-US" sz="1600" dirty="0"/>
              <a:t>using the miter box and hand saw to cut wood</a:t>
            </a:r>
            <a:r>
              <a:rPr lang="en-CA" sz="1600" dirty="0"/>
              <a:t>, </a:t>
            </a:r>
            <a:r>
              <a:rPr lang="en-US" sz="1600" dirty="0"/>
              <a:t>using the hand drill to drill a hole in a syringe</a:t>
            </a:r>
          </a:p>
          <a:p>
            <a:pPr>
              <a:buAutoNum type="arabicPeriod"/>
            </a:pPr>
            <a:r>
              <a:rPr lang="en-US" sz="1600" dirty="0"/>
              <a:t>(9-11) Making a (4” – 100mm) cube</a:t>
            </a:r>
          </a:p>
          <a:p>
            <a:pPr>
              <a:buAutoNum type="arabicPeriod"/>
            </a:pPr>
            <a:r>
              <a:rPr lang="en-US" sz="1600" dirty="0"/>
              <a:t>(12) Lifter </a:t>
            </a:r>
          </a:p>
          <a:p>
            <a:pPr>
              <a:buAutoNum type="arabicPeriod"/>
            </a:pPr>
            <a:r>
              <a:rPr lang="en-US" sz="1600" dirty="0"/>
              <a:t>(13) Rotating Platform </a:t>
            </a:r>
          </a:p>
          <a:p>
            <a:pPr>
              <a:buAutoNum type="arabicPeriod"/>
            </a:pPr>
            <a:r>
              <a:rPr lang="en-CA" sz="1600" dirty="0"/>
              <a:t>(14) Documents checklist to refer to during presentation</a:t>
            </a:r>
          </a:p>
          <a:p>
            <a:pPr>
              <a:buAutoNum type="arabicPeriod"/>
            </a:pPr>
            <a:r>
              <a:rPr lang="en-CA" sz="1600" dirty="0"/>
              <a:t>(15 -23) Maximise Portfolio points:</a:t>
            </a:r>
          </a:p>
          <a:p>
            <a:pPr lvl="1">
              <a:buAutoNum type="arabicPeriod"/>
            </a:pPr>
            <a:r>
              <a:rPr lang="en-CA" sz="1400" dirty="0"/>
              <a:t>(17-20)  Strong &amp; Stable Structure</a:t>
            </a:r>
          </a:p>
          <a:p>
            <a:pPr lvl="1">
              <a:buAutoNum type="arabicPeriod"/>
            </a:pPr>
            <a:r>
              <a:rPr lang="en-CA" sz="1400" dirty="0"/>
              <a:t>(21-22) Placement of Fluid Power systems</a:t>
            </a:r>
          </a:p>
          <a:p>
            <a:pPr lvl="1">
              <a:buFontTx/>
              <a:buAutoNum type="arabicPeriod"/>
            </a:pPr>
            <a:r>
              <a:rPr lang="en-CA" sz="1400" dirty="0"/>
              <a:t>(23) Iso-Ortho views illustrated </a:t>
            </a:r>
          </a:p>
          <a:p>
            <a:pPr lvl="1">
              <a:buFontTx/>
              <a:buAutoNum type="arabicPeriod"/>
            </a:pPr>
            <a:r>
              <a:rPr lang="en-US" sz="1400" dirty="0"/>
              <a:t>(24) </a:t>
            </a:r>
            <a:r>
              <a:rPr lang="en-CA" sz="1400" dirty="0"/>
              <a:t>Portfolio Template and Checklist</a:t>
            </a:r>
          </a:p>
          <a:p>
            <a:pPr>
              <a:buAutoNum type="arabicPeriod"/>
            </a:pPr>
            <a:r>
              <a:rPr lang="en-US" sz="1600" dirty="0"/>
              <a:t>(25) Team-work and work habits </a:t>
            </a:r>
          </a:p>
          <a:p>
            <a:pPr>
              <a:buAutoNum type="arabicPeriod"/>
            </a:pPr>
            <a:r>
              <a:rPr lang="en-US" sz="1600" dirty="0"/>
              <a:t>(26-28) The Challenge and its process</a:t>
            </a:r>
          </a:p>
          <a:p>
            <a:pPr>
              <a:buFontTx/>
              <a:buAutoNum type="arabicPeriod"/>
            </a:pPr>
            <a:r>
              <a:rPr lang="en-US" sz="1600" dirty="0"/>
              <a:t>(29 -30) </a:t>
            </a:r>
            <a:r>
              <a:rPr lang="en-CA" sz="1600" dirty="0"/>
              <a:t>Using the piston-syringe clips</a:t>
            </a:r>
            <a:endParaRPr lang="en-US" sz="1600" dirty="0"/>
          </a:p>
          <a:p>
            <a:pPr>
              <a:buAutoNum type="arabicPeriod"/>
            </a:pPr>
            <a:r>
              <a:rPr lang="en-US" sz="1600" dirty="0"/>
              <a:t> (31 – 33)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Base block and 4” Squares</a:t>
            </a:r>
          </a:p>
          <a:p>
            <a:pPr>
              <a:buAutoNum type="arabicPeriod"/>
            </a:pPr>
            <a:r>
              <a:rPr lang="en-US" sz="1600" kern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(34) Safety Review</a:t>
            </a:r>
          </a:p>
          <a:p>
            <a:pPr>
              <a:buAutoNum type="arabicPeriod"/>
            </a:pPr>
            <a:r>
              <a:rPr lang="en-US" sz="1600" kern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(35 - 36)  Using sample resources</a:t>
            </a:r>
          </a:p>
          <a:p>
            <a:pPr>
              <a:buAutoNum type="arabicPeriod"/>
            </a:pPr>
            <a:r>
              <a:rPr lang="en-US" sz="1600" kern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(37 – 41) Sketching and organizing your time</a:t>
            </a:r>
            <a:endParaRPr lang="en-US" sz="16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6BC63B9-8D0D-86E2-9951-7B6CAA588578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34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4261">
            <a:off x="852434" y="2235639"/>
            <a:ext cx="7543800" cy="2333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33145" y="383790"/>
            <a:ext cx="3677710" cy="500991"/>
          </a:xfrm>
        </p:spPr>
        <p:txBody>
          <a:bodyPr/>
          <a:lstStyle/>
          <a:p>
            <a:pPr algn="ctr"/>
            <a:r>
              <a:rPr lang="en-US" sz="2800" b="1" dirty="0"/>
              <a:t>Structural Stability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070" y="4126469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8650" y="4996792"/>
            <a:ext cx="4552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device will tip over - Why?</a:t>
            </a:r>
          </a:p>
          <a:p>
            <a:endParaRPr lang="en-US" sz="2000" dirty="0"/>
          </a:p>
          <a:p>
            <a:r>
              <a:rPr lang="en-US" sz="2000" dirty="0"/>
              <a:t>How do we prevent this?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DE8E954-5055-C1D2-FD2A-813B58161271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35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E9DA-5A14-44CD-853F-E7B54B54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945193"/>
            <a:ext cx="8305800" cy="685800"/>
          </a:xfrm>
        </p:spPr>
        <p:txBody>
          <a:bodyPr/>
          <a:lstStyle/>
          <a:p>
            <a:pPr algn="ctr"/>
            <a:r>
              <a:rPr lang="en-CA" sz="2800" b="1" dirty="0"/>
              <a:t>Placement of Hydraulic or Pneumatic Systems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E19A25-833B-494A-B0C5-958672B6E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048655"/>
            <a:ext cx="5138741" cy="3509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DF789-3E2D-4E83-85A3-5FCFBAC7DB11}"/>
              </a:ext>
            </a:extLst>
          </p:cNvPr>
          <p:cNvSpPr txBox="1"/>
          <p:nvPr/>
        </p:nvSpPr>
        <p:spPr>
          <a:xfrm>
            <a:off x="5943600" y="2153587"/>
            <a:ext cx="2859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Rationale used to decide on the type of fluid power used and where to place the piston-syringes. </a:t>
            </a:r>
          </a:p>
          <a:p>
            <a:endParaRPr lang="en-US" dirty="0"/>
          </a:p>
          <a:p>
            <a:r>
              <a:rPr lang="en-US" dirty="0"/>
              <a:t>This device is a</a:t>
            </a:r>
            <a:r>
              <a:rPr lang="en-CA" dirty="0"/>
              <a:t>n elegant design where the actuating pistons (the pistons that attach to the device) are placed so as to maximize levered movement</a:t>
            </a: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F44B22-5DFB-8B8F-27CC-B7889072DBEE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66" y="1143000"/>
            <a:ext cx="6331468" cy="48261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BBBA9D-F58B-35F3-1865-C306D8FBA58F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82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4343400"/>
            <a:ext cx="7886700" cy="1644084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1800" dirty="0"/>
              <a:t>An Orthographic &amp; Isometric Lesson is available with the following curriculum: </a:t>
            </a:r>
            <a:r>
              <a:rPr lang="en-US" sz="1600" i="1" dirty="0"/>
              <a:t>Plot Frame Criteria &amp; Purpose, Orthographic View Creation &amp; Methods, Isometric View Creation &amp; Methods, Hidden Lines &amp; How They Are Used and Practice Exercises</a:t>
            </a:r>
            <a:endParaRPr lang="en-US" sz="16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43AC3-EAB6-8C4B-AB2F-C71A1699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4876800" cy="4343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50BAD37-A903-EC94-B3FA-3C6E95286BD1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35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9435-D1A6-4985-9CA3-8923E50C7FB8}"/>
              </a:ext>
            </a:extLst>
          </p:cNvPr>
          <p:cNvSpPr txBox="1"/>
          <p:nvPr/>
        </p:nvSpPr>
        <p:spPr>
          <a:xfrm>
            <a:off x="1447800" y="2362200"/>
            <a:ext cx="670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Portfolio Review Template is considered the </a:t>
            </a:r>
            <a:r>
              <a:rPr lang="en-C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requirement for your team’s portfolio.</a:t>
            </a:r>
          </a:p>
          <a:p>
            <a:pPr algn="ctr"/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Checklist is a sample Index for your Portfolio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sample Middle School Portfolio on Resources Center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3875E-C3D5-41B7-A758-D83DBBBB5624}"/>
              </a:ext>
            </a:extLst>
          </p:cNvPr>
          <p:cNvSpPr txBox="1"/>
          <p:nvPr/>
        </p:nvSpPr>
        <p:spPr>
          <a:xfrm>
            <a:off x="0" y="1219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006CDD"/>
                </a:solidFill>
                <a:latin typeface="+mj-lt"/>
              </a:rPr>
              <a:t>The Portfolio Template and Checklist</a:t>
            </a:r>
            <a:endParaRPr lang="en-US" sz="2800" b="1" dirty="0">
              <a:solidFill>
                <a:srgbClr val="006CDD"/>
              </a:solidFill>
              <a:latin typeface="+mj-lt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085A2E3-D984-6921-CAC4-2C768F863855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35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40027"/>
            <a:ext cx="9144000" cy="724920"/>
          </a:xfrm>
        </p:spPr>
        <p:txBody>
          <a:bodyPr/>
          <a:lstStyle/>
          <a:p>
            <a:pPr algn="ctr"/>
            <a:r>
              <a:rPr lang="en-US" sz="2800" b="1" dirty="0"/>
              <a:t>Teamwork &amp; Work Habits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944120"/>
            <a:ext cx="7886700" cy="385388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The Challenge relies on teamwork to be successful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Successful teams will:</a:t>
            </a:r>
          </a:p>
          <a:p>
            <a:pPr lvl="1"/>
            <a:r>
              <a:rPr lang="en-US" sz="2000" dirty="0"/>
              <a:t>Work together according to a time-line</a:t>
            </a:r>
          </a:p>
          <a:p>
            <a:pPr lvl="1"/>
            <a:r>
              <a:rPr lang="en-US" sz="2000" dirty="0"/>
              <a:t>Assign &amp; divide tasks</a:t>
            </a:r>
          </a:p>
          <a:p>
            <a:pPr lvl="1"/>
            <a:r>
              <a:rPr lang="en-US" sz="2000" dirty="0"/>
              <a:t>Plan their work &amp; work their plan</a:t>
            </a:r>
          </a:p>
          <a:p>
            <a:pPr lvl="1"/>
            <a:r>
              <a:rPr lang="en-US" sz="2000" dirty="0"/>
              <a:t>Complete tasks in parallel</a:t>
            </a:r>
          </a:p>
          <a:p>
            <a:pPr lvl="1"/>
            <a:r>
              <a:rPr lang="en-US" sz="2000" dirty="0"/>
              <a:t>Leverage individuals' strengths</a:t>
            </a:r>
          </a:p>
          <a:p>
            <a:pPr lvl="1"/>
            <a:r>
              <a:rPr lang="en-US" sz="2000" dirty="0"/>
              <a:t>Won’t mess with other teams</a:t>
            </a:r>
            <a:endParaRPr lang="en-US" sz="24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35D9382-7034-0879-BFF6-BD82E9B8E371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14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1343085"/>
            <a:ext cx="3352800" cy="45243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70C0"/>
                </a:solidFill>
              </a:rPr>
              <a:t>Teams must build a device that sits in the footprint area and moves a wooden cylinder from the start position to any one of three target zones.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070C0"/>
                </a:solidFill>
              </a:rPr>
              <a:t>Zone A = 2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070C0"/>
                </a:solidFill>
              </a:rPr>
              <a:t>Zone B = 4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070C0"/>
                </a:solidFill>
              </a:rPr>
              <a:t>Zone C = 5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70C0"/>
                </a:solidFill>
              </a:rPr>
              <a:t>Accumulate as many points as possible within two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70C0"/>
                </a:solidFill>
              </a:rPr>
              <a:t>See the Fenced Drop Zone Challenge Scenario for more Information.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7F6601C-4A40-7FFD-BCD5-E07653AB3EFA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26</a:t>
            </a:fld>
            <a:endParaRPr lang="en-US"/>
          </a:p>
        </p:txBody>
      </p:sp>
      <p:pic>
        <p:nvPicPr>
          <p:cNvPr id="6" name="Picture 5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875ED950-0692-5B75-5D4C-37FC6B33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4982975" cy="50167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1548CC-D3E9-9338-AD96-E26BBEB431F1}"/>
              </a:ext>
            </a:extLst>
          </p:cNvPr>
          <p:cNvSpPr txBox="1">
            <a:spLocks/>
          </p:cNvSpPr>
          <p:nvPr/>
        </p:nvSpPr>
        <p:spPr>
          <a:xfrm>
            <a:off x="381000" y="136525"/>
            <a:ext cx="7162800" cy="7249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kern="0" dirty="0"/>
              <a:t>Fenced Drop Zone Challenge Board</a:t>
            </a:r>
          </a:p>
        </p:txBody>
      </p:sp>
    </p:spTree>
    <p:extLst>
      <p:ext uri="{BB962C8B-B14F-4D97-AF65-F5344CB8AC3E}">
        <p14:creationId xmlns:p14="http://schemas.microsoft.com/office/powerpoint/2010/main" val="2567244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2240101"/>
            <a:ext cx="784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destination areas worth different point values?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if you design a device that only works when using your hands?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total time do you have to move the object?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tools / materials can you use to build your device on the Challenge Day?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the portfolio so important?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D926B-97B7-95EF-52E3-64E0DDBFED75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7112AA-E837-34DA-5228-B30B860285C8}"/>
              </a:ext>
            </a:extLst>
          </p:cNvPr>
          <p:cNvSpPr txBox="1"/>
          <p:nvPr/>
        </p:nvSpPr>
        <p:spPr>
          <a:xfrm>
            <a:off x="0" y="9878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006CDD"/>
                </a:solidFill>
                <a:latin typeface="+mj-lt"/>
              </a:rPr>
              <a:t>Competition Board Discussion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79438"/>
            <a:ext cx="9144000" cy="5635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kern="0" dirty="0">
                <a:solidFill>
                  <a:srgbClr val="006CDD"/>
                </a:solidFill>
                <a:latin typeface="+mj-lt"/>
                <a:ea typeface="+mj-ea"/>
                <a:cs typeface="+mj-cs"/>
              </a:rPr>
              <a:t>The Challenge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46287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</a:t>
            </a:r>
          </a:p>
          <a:p>
            <a:r>
              <a:rPr lang="en-US" dirty="0"/>
              <a:t>Design a device using only the supplied tools and materials, that can score as many points as possible.</a:t>
            </a:r>
          </a:p>
          <a:p>
            <a:endParaRPr lang="en-US" dirty="0"/>
          </a:p>
          <a:p>
            <a:r>
              <a:rPr lang="en-US" b="1" dirty="0"/>
              <a:t>Deliverable</a:t>
            </a:r>
          </a:p>
          <a:p>
            <a:r>
              <a:rPr lang="en-US" dirty="0"/>
              <a:t>Two (2) copies of the portfolio</a:t>
            </a:r>
          </a:p>
          <a:p>
            <a:endParaRPr lang="en-CA" dirty="0"/>
          </a:p>
          <a:p>
            <a:r>
              <a:rPr lang="en-CA" b="1" dirty="0"/>
              <a:t>Challenge </a:t>
            </a:r>
            <a:r>
              <a:rPr lang="en-US" b="1" dirty="0"/>
              <a:t>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Teams need to bring two copies of the portfolio (turn-in one for judging an and use one for the build).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Bring your tool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 Challenge Kit will be provided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Challenge Kits contains all the materials you need, including two extra 20cc syringes, 6ft. of extra tubing, and some glue sticks for the hot-glue gun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38EA556-1547-2245-02F3-BC68BB9E0A82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43B2-9208-487B-B51F-3D3329FC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947"/>
            <a:ext cx="8153400" cy="609600"/>
          </a:xfrm>
        </p:spPr>
        <p:txBody>
          <a:bodyPr/>
          <a:lstStyle/>
          <a:p>
            <a:pPr algn="ctr"/>
            <a:r>
              <a:rPr lang="en-CA" sz="2800" b="1" dirty="0"/>
              <a:t>Using the Piston-Syringe Clips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C5E3C-6431-4D5C-8FBB-B18FBBC89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599" y="1371600"/>
            <a:ext cx="2993574" cy="23622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4CCB2-38C4-422E-9B4D-922DA2C9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29" y="1388225"/>
            <a:ext cx="2653428" cy="2276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BD2B87-A5FB-4B04-A18D-23A17E3EBB57}"/>
              </a:ext>
            </a:extLst>
          </p:cNvPr>
          <p:cNvSpPr txBox="1"/>
          <p:nvPr/>
        </p:nvSpPr>
        <p:spPr>
          <a:xfrm>
            <a:off x="381000" y="38100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#1 reason devices fail is because the clips are not fixed correctly to the device.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>
              <a:solidFill>
                <a:schemeClr val="tx2"/>
              </a:solidFill>
              <a:latin typeface="Helvetica Neue Bold Condens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A platform </a:t>
            </a:r>
            <a:r>
              <a:rPr lang="en-CA" u="sng" dirty="0">
                <a:solidFill>
                  <a:schemeClr val="tx2"/>
                </a:solidFill>
                <a:latin typeface="Helvetica Neue Bold Condensed"/>
              </a:rPr>
              <a:t>must</a:t>
            </a: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 be used to accommodate movement, and the clips </a:t>
            </a:r>
            <a:r>
              <a:rPr lang="en-CA" u="sng" dirty="0">
                <a:solidFill>
                  <a:schemeClr val="tx2"/>
                </a:solidFill>
                <a:latin typeface="Helvetica Neue Bold Condensed"/>
              </a:rPr>
              <a:t>must</a:t>
            </a: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 be secure.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>
              <a:solidFill>
                <a:schemeClr val="tx2"/>
              </a:solidFill>
              <a:latin typeface="Helvetica Neue Bold Condens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Use the </a:t>
            </a:r>
            <a:r>
              <a:rPr lang="en-CA" b="1" dirty="0">
                <a:solidFill>
                  <a:schemeClr val="tx2"/>
                </a:solidFill>
                <a:latin typeface="Helvetica Neue Bold Condensed"/>
              </a:rPr>
              <a:t>gray clips </a:t>
            </a: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where a greater resisting force is required. Plan your clip location </a:t>
            </a:r>
            <a:r>
              <a:rPr lang="en-CA" u="sng" dirty="0">
                <a:solidFill>
                  <a:schemeClr val="tx2"/>
                </a:solidFill>
                <a:latin typeface="Helvetica Neue Bold Condensed"/>
              </a:rPr>
              <a:t>before</a:t>
            </a:r>
            <a:r>
              <a:rPr lang="en-CA" dirty="0">
                <a:solidFill>
                  <a:schemeClr val="tx2"/>
                </a:solidFill>
                <a:latin typeface="Helvetica Neue Bold Condensed"/>
              </a:rPr>
              <a:t> fixing them to the device. </a:t>
            </a:r>
            <a:r>
              <a:rPr lang="en-CA" i="1" dirty="0">
                <a:solidFill>
                  <a:srgbClr val="FF0000"/>
                </a:solidFill>
                <a:latin typeface="Helvetica Neue Bold Condensed"/>
              </a:rPr>
              <a:t>Using hot glue is not a good alternative</a:t>
            </a:r>
            <a:r>
              <a:rPr lang="en-CA" dirty="0">
                <a:solidFill>
                  <a:srgbClr val="FF0000"/>
                </a:solidFill>
                <a:latin typeface="Helvetica Neue Bold Condensed"/>
              </a:rPr>
              <a:t>.</a:t>
            </a:r>
            <a:endParaRPr lang="en-US" dirty="0">
              <a:solidFill>
                <a:srgbClr val="FF0000"/>
              </a:solidFill>
              <a:latin typeface="Helvetica Neue Bold Condense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A2775-548E-A170-5A7D-D3CD24CB6C9A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1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DEF-1AAB-4F08-A2EA-AD1B9E14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975556"/>
            <a:ext cx="6248400" cy="1447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4B6DB2"/>
                </a:solidFill>
              </a:rPr>
              <a:t>Please fill out the pre-survey to the best of your ability</a:t>
            </a:r>
            <a:br>
              <a:rPr lang="en-US" sz="2800" dirty="0">
                <a:solidFill>
                  <a:srgbClr val="4B6DB2"/>
                </a:solidFill>
              </a:rPr>
            </a:br>
            <a:br>
              <a:rPr lang="en-US" sz="2800" dirty="0">
                <a:solidFill>
                  <a:srgbClr val="4B6DB2"/>
                </a:solidFill>
              </a:rPr>
            </a:br>
            <a:r>
              <a:rPr lang="en-US" sz="2800" b="1" dirty="0">
                <a:solidFill>
                  <a:srgbClr val="4B6DB2"/>
                </a:solidFill>
              </a:rPr>
              <a:t>Your name is not required!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3CDC3-3BC8-83DD-DC09-C5F9CCADFD16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0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18762-06AD-4856-9A42-B4E847CF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434488"/>
            <a:ext cx="6358225" cy="914399"/>
          </a:xfrm>
        </p:spPr>
        <p:txBody>
          <a:bodyPr/>
          <a:lstStyle/>
          <a:p>
            <a:pPr algn="ctr"/>
            <a:r>
              <a:rPr lang="en-CA" sz="2800" b="1" dirty="0"/>
              <a:t>Connecting a </a:t>
            </a:r>
            <a:r>
              <a:rPr lang="en-CA" sz="2800" b="1" dirty="0" err="1"/>
              <a:t>10cc</a:t>
            </a:r>
            <a:r>
              <a:rPr lang="en-CA" sz="2800" b="1" dirty="0"/>
              <a:t> Piston-Syringe to White and Gray Clips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F335-0585-4CBE-A9CF-01608244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55" y="1880147"/>
            <a:ext cx="1600200" cy="404336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For gray clips use a piece of double-sided tape cut to the size of the clip. Peel off one (1) side of the tape and insert firmly into clip.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5A2F4-884B-4E44-AC07-CF97BF44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33600"/>
            <a:ext cx="5443824" cy="3473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2391A-54F3-4677-9D07-403DB12C1295}"/>
              </a:ext>
            </a:extLst>
          </p:cNvPr>
          <p:cNvSpPr txBox="1"/>
          <p:nvPr/>
        </p:nvSpPr>
        <p:spPr>
          <a:xfrm>
            <a:off x="7543800" y="2009003"/>
            <a:ext cx="1600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CA" sz="2000" dirty="0"/>
              <a:t>Alternatively use the smaller white clips provided. NOTE: one of the 10cc piston-syringes </a:t>
            </a:r>
            <a:r>
              <a:rPr lang="en-CA" sz="2000" u="sng" dirty="0"/>
              <a:t>has a hole in the plunger.</a:t>
            </a:r>
            <a:endParaRPr lang="en-CA" sz="20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250E879-90C7-EF72-09D0-871011CD7404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27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326591"/>
            <a:ext cx="3657600" cy="3608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157948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The Workshop kit and the Challenge Day kit contain a large wooden base with a hole in it to accommodate a large diameter dowel found in the kits. This can be used as a stable base if your team decides to do so. The hole is </a:t>
            </a:r>
            <a:r>
              <a:rPr lang="en-CA" sz="1600" dirty="0" err="1"/>
              <a:t>off-center</a:t>
            </a:r>
            <a:r>
              <a:rPr lang="en-CA" sz="1600" dirty="0"/>
              <a:t> and the dowel may require sanding to fit as your team wants.</a:t>
            </a:r>
          </a:p>
          <a:p>
            <a:endParaRPr lang="en-CA" sz="1600" dirty="0"/>
          </a:p>
          <a:p>
            <a:r>
              <a:rPr lang="en-CA" sz="1600" dirty="0"/>
              <a:t>The large dowel fits the two square platforms in the kit. The picture shows that this team decided to drill a hole in the lower platform for a dowel and another hole in the base presumably for a rotating wheel with a piston holder fixed to it – an arrangement demonstrated by the Workshop Rotating Platform kit.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9C6F3-F7E3-7594-B3AC-45A576900C3C}"/>
              </a:ext>
            </a:extLst>
          </p:cNvPr>
          <p:cNvSpPr txBox="1"/>
          <p:nvPr/>
        </p:nvSpPr>
        <p:spPr>
          <a:xfrm>
            <a:off x="0" y="10809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+mj-lt"/>
              </a:rPr>
              <a:t>Contents of the Kits – Base Block and 4” Squares</a:t>
            </a:r>
            <a:endParaRPr lang="en-CA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76291C-531B-1770-D20F-E5A8E91ABE27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63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44576"/>
            <a:ext cx="4534172" cy="4060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2578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In this picture the large wooden base was used in a different way – there is no large dowel involved, and a fixed structure is being built upon it.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1C326AB-94CA-0433-160F-D5F338569050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17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8" y="748605"/>
            <a:ext cx="5718000" cy="3442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4341674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 Workshop kit and the Challenge kit both contain syringe holders. It has a  “one-time” sticky pad on its base and must be pushed  firmly onto a paper, plastic or a wooden surface to adhere sufficiently to hold the 20cc or 10cc piston syringe in place. A double-sided sticky pad can be used with it if a larger area is required. </a:t>
            </a:r>
          </a:p>
          <a:p>
            <a:endParaRPr lang="en-CA" dirty="0"/>
          </a:p>
          <a:p>
            <a:pPr algn="ctr"/>
            <a:r>
              <a:rPr lang="en-CA" b="1" dirty="0">
                <a:highlight>
                  <a:srgbClr val="FFFF00"/>
                </a:highlight>
              </a:rPr>
              <a:t>Wood glue and hot glue are </a:t>
            </a:r>
            <a:r>
              <a:rPr lang="en-CA" b="1" u="sng" dirty="0">
                <a:highlight>
                  <a:srgbClr val="FFFF00"/>
                </a:highlight>
              </a:rPr>
              <a:t>NOT</a:t>
            </a:r>
            <a:r>
              <a:rPr lang="en-CA" b="1" dirty="0">
                <a:highlight>
                  <a:srgbClr val="FFFF00"/>
                </a:highlight>
              </a:rPr>
              <a:t> efficient ways to secure a syringe holder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1752600"/>
            <a:ext cx="2362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b="1" i="1" dirty="0">
                <a:solidFill>
                  <a:srgbClr val="0070C0"/>
                </a:solidFill>
              </a:rPr>
              <a:t>The arrangement in the picture may have potential problems. Why?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DC0739E-57BF-B283-26A3-FA72017B8DC6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33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447800"/>
            <a:ext cx="7924800" cy="443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is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EVERYONE'S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#1 concern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motion must be controlled by fluid power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your materials wisely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 everything in your portfolio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materials to build device are provided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Bring your tool kit to Challenge Day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your time efficiently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fun and work well as a TEAM!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A4CE8-EFDF-6854-1948-C0D15EF6CB24}"/>
              </a:ext>
            </a:extLst>
          </p:cNvPr>
          <p:cNvSpPr txBox="1"/>
          <p:nvPr/>
        </p:nvSpPr>
        <p:spPr>
          <a:xfrm>
            <a:off x="2590800" y="609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QUICK RECAP</a:t>
            </a:r>
            <a:endParaRPr lang="en-CA" sz="28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6CD3F35-AE78-822D-1141-C540E6C63014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0084"/>
            <a:ext cx="9144000" cy="1371600"/>
          </a:xfrm>
        </p:spPr>
        <p:txBody>
          <a:bodyPr/>
          <a:lstStyle/>
          <a:p>
            <a:pPr algn="ctr"/>
            <a:r>
              <a:rPr lang="en-US" sz="2800" b="1" dirty="0"/>
              <a:t>Watch videos from previous Fluid Power Action Challenges on YouTube or Google web (“Fluid Power Action Challenge”)</a:t>
            </a: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1800" dirty="0"/>
            </a:br>
            <a:r>
              <a:rPr lang="en-US" sz="1800" dirty="0"/>
              <a:t>                                                                                                                                                        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Successful products are always made by carefully researching existing products.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algn="ctr"/>
            <a:fld id="{8A792987-B78F-4C1C-9A12-B3EF502CA9A3}" type="slidenum">
              <a:rPr lang="en-US" smtClean="0"/>
              <a:pPr algn="ctr"/>
              <a:t>35</a:t>
            </a:fld>
            <a:endParaRPr lang="en-US" dirty="0"/>
          </a:p>
        </p:txBody>
      </p:sp>
      <p:pic>
        <p:nvPicPr>
          <p:cNvPr id="8196" name="Picture 4" descr="http://thumbs.dreamstime.com/z/harbor-crane-vector-image-sea-floating-industrial-port-324606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9"/>
          <a:stretch/>
        </p:blipFill>
        <p:spPr bwMode="auto">
          <a:xfrm>
            <a:off x="609600" y="2971800"/>
            <a:ext cx="2258528" cy="28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.ytimg.com/vi/6bc6ZMI-wlc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52546"/>
            <a:ext cx="4841677" cy="272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81639"/>
            <a:ext cx="5867400" cy="609601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Examples of Previous Projects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46" y="3124200"/>
            <a:ext cx="2974954" cy="172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2" y="1376538"/>
            <a:ext cx="3141367" cy="1747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180" y="2209800"/>
            <a:ext cx="2664512" cy="1927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43330" y="5641473"/>
            <a:ext cx="239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Challenge Video 2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4878" y="5641473"/>
            <a:ext cx="227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ighlight>
                  <a:srgbClr val="0000FF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Challenge Video 3</a:t>
            </a:r>
            <a:endParaRPr lang="en-US" dirty="0">
              <a:solidFill>
                <a:schemeClr val="accent5"/>
              </a:solidFill>
              <a:highlight>
                <a:srgbClr val="0000FF"/>
              </a:highligh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1111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YouTube &amp; Google for “Fluid Power Action Challenge”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4D333AA-C89E-10B5-C71F-4E0A90AF4F3C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177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382000" cy="951348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Sketching is a Way to Communicate Ideas</a:t>
            </a:r>
          </a:p>
        </p:txBody>
      </p:sp>
      <p:pic>
        <p:nvPicPr>
          <p:cNvPr id="2050" name="Picture 2" descr="http://app360.quixey.com/wp-content/uploads/2014/05/quixey-team-whiteboar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3400" y="2170548"/>
            <a:ext cx="8291958" cy="25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algn="ctr"/>
            <a:fld id="{8A792987-B78F-4C1C-9A12-B3EF502CA9A3}" type="slidenum">
              <a:rPr lang="en-US" smtClean="0"/>
              <a:pPr algn="ctr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07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7734300" cy="849377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Sketching is a Way to Explore Ideas</a:t>
            </a:r>
          </a:p>
        </p:txBody>
      </p:sp>
      <p:pic>
        <p:nvPicPr>
          <p:cNvPr id="6146" name="Picture 2" descr="http://emergentforms.com/images/proj/theojansenchair/Sketche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4" y="1371600"/>
            <a:ext cx="488949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algn="ctr"/>
            <a:fld id="{8A792987-B78F-4C1C-9A12-B3EF502CA9A3}" type="slidenum">
              <a:rPr lang="en-US" smtClean="0"/>
              <a:pPr algn="ctr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27BBA-6356-4617-8176-3378ADD5C76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731" r="33857" b="6838"/>
          <a:stretch>
            <a:fillRect/>
          </a:stretch>
        </p:blipFill>
        <p:spPr bwMode="auto">
          <a:xfrm rot="16200000">
            <a:off x="5851800" y="1311000"/>
            <a:ext cx="2228916" cy="4026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2286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345"/>
            <a:ext cx="4705350" cy="609712"/>
          </a:xfrm>
        </p:spPr>
        <p:txBody>
          <a:bodyPr/>
          <a:lstStyle/>
          <a:p>
            <a:pPr algn="ctr"/>
            <a:r>
              <a:rPr lang="en-US" sz="2800" b="1" dirty="0"/>
              <a:t>Examples of Team Tasks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8"/>
            <a:ext cx="4164068" cy="3793331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project rules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clamping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ideas for clamping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rotating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ideas for rotating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rotating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prototype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whole robot design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a whole prototype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challenge activity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algn="ctr"/>
            <a:fld id="{8A792987-B78F-4C1C-9A12-B3EF502CA9A3}" type="slidenum">
              <a:rPr lang="en-US" smtClean="0"/>
              <a:pPr algn="ctr"/>
              <a:t>39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92717" y="2226469"/>
            <a:ext cx="416406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portfolio scoring rubric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final sketches of design for portfolio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 description of the principles of strength and stability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an explanation of the chosen location of your syringes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writing reviewed by a mentor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 all portfolio elements into a final report</a:t>
            </a:r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456CD-FD6D-47BF-9218-A332B4717628}"/>
              </a:ext>
            </a:extLst>
          </p:cNvPr>
          <p:cNvSpPr txBox="1"/>
          <p:nvPr/>
        </p:nvSpPr>
        <p:spPr>
          <a:xfrm>
            <a:off x="1743075" y="131543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4B6DB2"/>
                </a:solidFill>
              </a:rPr>
              <a:t>Who will be responsible for These?</a:t>
            </a:r>
            <a:endParaRPr lang="en-US" b="1" dirty="0">
              <a:solidFill>
                <a:srgbClr val="4B6D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6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5200" y="513979"/>
            <a:ext cx="1524000" cy="617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b="1" dirty="0">
                <a:solidFill>
                  <a:srgbClr val="4B6DB2"/>
                </a:solidFill>
              </a:rPr>
              <a:t>Safety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30683"/>
            <a:ext cx="7886700" cy="4195763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Safety is </a:t>
            </a:r>
            <a:r>
              <a:rPr lang="en-US" sz="2000" u="sng" dirty="0"/>
              <a:t>everyone’s</a:t>
            </a:r>
            <a:r>
              <a:rPr lang="en-US" sz="2000" dirty="0"/>
              <a:t> responsibility!</a:t>
            </a:r>
          </a:p>
          <a:p>
            <a:r>
              <a:rPr lang="en-US" sz="2000" dirty="0"/>
              <a:t>Always wear safety glasses - even when not cutting or drilling</a:t>
            </a:r>
          </a:p>
          <a:p>
            <a:r>
              <a:rPr lang="en-US" sz="2000" dirty="0"/>
              <a:t>No Running, No Throwing, No Horse Play!</a:t>
            </a:r>
          </a:p>
          <a:p>
            <a:r>
              <a:rPr lang="en-US" sz="2000" dirty="0"/>
              <a:t>When sawing, drilling, filing or sanding; </a:t>
            </a:r>
          </a:p>
          <a:p>
            <a:pPr lvl="1"/>
            <a:r>
              <a:rPr lang="en-US" sz="2000" dirty="0"/>
              <a:t>Ensure a mitre box securely clamped down</a:t>
            </a:r>
          </a:p>
          <a:p>
            <a:pPr lvl="1"/>
            <a:r>
              <a:rPr lang="en-US" sz="2000" dirty="0"/>
              <a:t>Ensure each workpiece is secure &amp; stable</a:t>
            </a:r>
          </a:p>
          <a:p>
            <a:pPr lvl="1"/>
            <a:r>
              <a:rPr lang="en-US" sz="2000" dirty="0"/>
              <a:t>Ensure your hands/fingers are out of harms way</a:t>
            </a:r>
          </a:p>
          <a:p>
            <a:pPr lvl="1"/>
            <a:r>
              <a:rPr lang="en-US" sz="2000" dirty="0"/>
              <a:t>Wipe sawdust, don’t blow</a:t>
            </a:r>
          </a:p>
          <a:p>
            <a:r>
              <a:rPr lang="en-US" sz="2000" dirty="0"/>
              <a:t>If you use the low-temp glue-gun remember the tip is </a:t>
            </a:r>
            <a:r>
              <a:rPr lang="en-US" sz="2000" b="1" dirty="0">
                <a:highlight>
                  <a:srgbClr val="FFFF00"/>
                </a:highlight>
              </a:rPr>
              <a:t>HOT &amp; can burn</a:t>
            </a:r>
          </a:p>
          <a:p>
            <a:r>
              <a:rPr lang="en-US" sz="2000" dirty="0"/>
              <a:t>Questions?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98060FC-D303-6738-F816-24C2A358E8B9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9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1348956" y="3856639"/>
            <a:ext cx="6172237" cy="21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81569"/>
            <a:ext cx="7886700" cy="566231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Identify Concrete Tasks and Milestones</a:t>
            </a:r>
          </a:p>
        </p:txBody>
      </p:sp>
      <p:pic>
        <p:nvPicPr>
          <p:cNvPr id="1026" name="Picture 2" descr="http://www.vectorgems.com/wp-content/uploads/2013/02/yellow-post-it-notes-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1348956" y="1929305"/>
            <a:ext cx="6172237" cy="21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algn="ctr"/>
            <a:fld id="{8A792987-B78F-4C1C-9A12-B3EF502CA9A3}" type="slidenum">
              <a:rPr lang="en-US" smtClean="0"/>
              <a:pPr algn="ctr"/>
              <a:t>40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2942" y="2141031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Have draft portfolio reviewed by a mentor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942" y="4155405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Bradley Hand ITC" panose="03070402050302030203" pitchFamily="66" charset="0"/>
              </a:rPr>
              <a:t>Milestone:</a:t>
            </a:r>
          </a:p>
          <a:p>
            <a:pPr algn="ctr"/>
            <a:r>
              <a:rPr lang="en-US" sz="2400" dirty="0">
                <a:latin typeface="Bradley Hand ITC" panose="03070402050302030203" pitchFamily="66" charset="0"/>
              </a:rPr>
              <a:t>Finalize robot 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4763" y="2156143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Read rules and scoring rubrics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6658" y="4340071"/>
            <a:ext cx="1923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Research clamping mechanisms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4472" y="4155405"/>
            <a:ext cx="19139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>
                <a:latin typeface="Bradley Hand ITC" panose="03070402050302030203" pitchFamily="66" charset="0"/>
              </a:rPr>
              <a:t>Milestone:</a:t>
            </a:r>
          </a:p>
          <a:p>
            <a:pPr algn="ctr"/>
            <a:r>
              <a:rPr lang="en-US" sz="2100" dirty="0">
                <a:latin typeface="Bradley Hand ITC" panose="03070402050302030203" pitchFamily="66" charset="0"/>
              </a:rPr>
              <a:t>Assemble writings and sketches into final portfolio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2121" y="2154187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Build prototype rotating mechanism</a:t>
            </a:r>
          </a:p>
        </p:txBody>
      </p:sp>
    </p:spTree>
    <p:extLst>
      <p:ext uri="{BB962C8B-B14F-4D97-AF65-F5344CB8AC3E}">
        <p14:creationId xmlns:p14="http://schemas.microsoft.com/office/powerpoint/2010/main" val="2688375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7471"/>
            <a:ext cx="9144000" cy="66272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You Should Be Doing This Right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93737"/>
            <a:ext cx="7886700" cy="3263504"/>
          </a:xfrm>
        </p:spPr>
        <p:txBody>
          <a:bodyPr>
            <a:normAutofit/>
          </a:bodyPr>
          <a:lstStyle/>
          <a:p>
            <a:r>
              <a:rPr lang="en-US" sz="3000" dirty="0"/>
              <a:t>Identify 3 tasks or milestones</a:t>
            </a:r>
          </a:p>
          <a:p>
            <a:endParaRPr lang="en-US" sz="3000" dirty="0"/>
          </a:p>
          <a:p>
            <a:r>
              <a:rPr lang="en-US" sz="3000" dirty="0"/>
              <a:t>Lay out the schedule</a:t>
            </a:r>
          </a:p>
          <a:p>
            <a:endParaRPr lang="en-US" sz="3000" dirty="0"/>
          </a:p>
          <a:p>
            <a:r>
              <a:rPr lang="en-US" sz="3000" dirty="0"/>
              <a:t>Choose dates for your milestones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algn="ctr"/>
            <a:fld id="{8A792987-B78F-4C1C-9A12-B3EF502CA9A3}" type="slidenum">
              <a:rPr lang="en-US" smtClean="0"/>
              <a:pPr algn="ctr"/>
              <a:t>41</a:t>
            </a:fld>
            <a:endParaRPr lang="en-US" dirty="0"/>
          </a:p>
        </p:txBody>
      </p:sp>
      <p:pic>
        <p:nvPicPr>
          <p:cNvPr id="4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6330943" y="1990209"/>
            <a:ext cx="1862595" cy="6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52" b="73333" l="12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6105131" y="2207235"/>
            <a:ext cx="1762235" cy="6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52" b="73333" l="12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6695449" y="2136735"/>
            <a:ext cx="1762235" cy="6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52" b="73333" l="12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7289429" y="2174347"/>
            <a:ext cx="1762235" cy="6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3475" y="3221695"/>
            <a:ext cx="2243312" cy="1115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529" y="4612184"/>
            <a:ext cx="2019674" cy="100439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738646" y="5089203"/>
            <a:ext cx="232255" cy="2592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530653" y="4858665"/>
            <a:ext cx="232255" cy="2592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39042" y="4905208"/>
            <a:ext cx="232255" cy="2592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400300" y="3451243"/>
            <a:ext cx="434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rgbClr val="4B6DB2"/>
                </a:solidFill>
                <a:latin typeface="Helvetica" charset="0"/>
                <a:ea typeface="ＭＳ Ｐゴシック" charset="0"/>
                <a:cs typeface="ＭＳ Ｐゴシック" charset="0"/>
              </a:rPr>
              <a:t>This document was originated by: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solidFill>
                <a:srgbClr val="006CD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51" y="4015351"/>
            <a:ext cx="2955698" cy="790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5093339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B6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Additional contributions by: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593" y="5796542"/>
            <a:ext cx="2261115" cy="609739"/>
          </a:xfrm>
          <a:prstGeom prst="rect">
            <a:avLst/>
          </a:prstGeom>
        </p:spPr>
      </p:pic>
      <p:pic>
        <p:nvPicPr>
          <p:cNvPr id="7" name="Picture 6" descr="X:\My Documents\Product Management\Monday Webinars\Logos\FORCE Logo Small.jpg">
            <a:extLst>
              <a:ext uri="{FF2B5EF4-FFF2-40B4-BE49-F238E27FC236}">
                <a16:creationId xmlns:a16="http://schemas.microsoft.com/office/drawing/2014/main" id="{57E2EDCA-3036-41EE-880F-B15FC743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07831"/>
            <a:ext cx="2667000" cy="8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4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381000"/>
            <a:ext cx="4171950" cy="761999"/>
          </a:xfrm>
        </p:spPr>
        <p:txBody>
          <a:bodyPr/>
          <a:lstStyle/>
          <a:p>
            <a:pPr algn="ctr"/>
            <a:r>
              <a:rPr lang="en-US" sz="2800" b="1" dirty="0"/>
              <a:t>Construction Tips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155726"/>
          </a:xfrm>
        </p:spPr>
        <p:txBody>
          <a:bodyPr/>
          <a:lstStyle/>
          <a:p>
            <a:r>
              <a:rPr lang="en-US" sz="2000" dirty="0"/>
              <a:t>Have a plan</a:t>
            </a:r>
          </a:p>
          <a:p>
            <a:r>
              <a:rPr lang="en-US" sz="2000" dirty="0"/>
              <a:t>Measure twice, cut once</a:t>
            </a:r>
          </a:p>
          <a:p>
            <a:r>
              <a:rPr lang="en-US" sz="2000" dirty="0"/>
              <a:t>Accuracy is important</a:t>
            </a:r>
          </a:p>
          <a:p>
            <a:r>
              <a:rPr lang="en-US" sz="2000" dirty="0"/>
              <a:t>Wood Glue</a:t>
            </a:r>
          </a:p>
          <a:p>
            <a:pPr lvl="1"/>
            <a:r>
              <a:rPr lang="en-US" sz="2000" dirty="0"/>
              <a:t>Less is more! </a:t>
            </a:r>
          </a:p>
          <a:p>
            <a:pPr lvl="1"/>
            <a:r>
              <a:rPr lang="en-US" sz="2000" dirty="0"/>
              <a:t>Excessive glue takes longer to ‘set-up’ &amp; does NOT result in a stronger joint</a:t>
            </a:r>
          </a:p>
          <a:p>
            <a:pPr lvl="1"/>
            <a:r>
              <a:rPr lang="en-US" sz="2000" dirty="0"/>
              <a:t>Use stick to spread out glue on contact surfaces</a:t>
            </a:r>
          </a:p>
          <a:p>
            <a:pPr lvl="1"/>
            <a:r>
              <a:rPr lang="en-US" sz="2000" dirty="0"/>
              <a:t>Use gussets and structural members for strength</a:t>
            </a:r>
          </a:p>
          <a:p>
            <a:pPr lvl="1"/>
            <a:r>
              <a:rPr lang="en-US" sz="2000" dirty="0"/>
              <a:t>Consider Center of Gravity of the device you make</a:t>
            </a:r>
          </a:p>
          <a:p>
            <a:pPr lvl="1"/>
            <a:r>
              <a:rPr lang="en-US" sz="2000" dirty="0"/>
              <a:t>Know and understand how the piston-syringes are mounted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9699881-8522-FC30-6F2F-9E1743E5596C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E4B114-E72D-4193-BBB9-D31CAF25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57200"/>
            <a:ext cx="7886700" cy="1039630"/>
          </a:xfrm>
        </p:spPr>
        <p:txBody>
          <a:bodyPr/>
          <a:lstStyle/>
          <a:p>
            <a:pPr algn="ctr"/>
            <a:r>
              <a:rPr lang="en-US" sz="2800" b="1" dirty="0"/>
              <a:t>Using Wood Glue</a:t>
            </a:r>
            <a:br>
              <a:rPr lang="en-US" sz="2800" b="1" dirty="0"/>
            </a:br>
            <a:br>
              <a:rPr lang="en-US" sz="2800" dirty="0"/>
            </a:br>
            <a:r>
              <a:rPr lang="en-US" sz="2000" dirty="0"/>
              <a:t>Use a small amount of glue, the glue holder (cup), and stirring stick</a:t>
            </a:r>
            <a:endParaRPr lang="en-US" sz="2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A30B65-8C6D-40D6-82D0-391EB6859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2487430"/>
            <a:ext cx="4267201" cy="315252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E089F-045D-4D65-BDBE-5C55D8CE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87430"/>
            <a:ext cx="4267200" cy="3139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761D9-7501-4C4F-BF81-96D268A7916A}"/>
              </a:ext>
            </a:extLst>
          </p:cNvPr>
          <p:cNvSpPr txBox="1"/>
          <p:nvPr/>
        </p:nvSpPr>
        <p:spPr>
          <a:xfrm>
            <a:off x="3619500" y="45720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C33C5-44E4-4C64-A712-961825B8FBEA}"/>
              </a:ext>
            </a:extLst>
          </p:cNvPr>
          <p:cNvSpPr txBox="1"/>
          <p:nvPr/>
        </p:nvSpPr>
        <p:spPr>
          <a:xfrm>
            <a:off x="5181600" y="4553186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72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C1D5D82-534C-8B1D-79CB-857B02DC0700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35F7-67C4-4F22-A768-C0CC7EFF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08" y="1066800"/>
            <a:ext cx="8382292" cy="838200"/>
          </a:xfrm>
        </p:spPr>
        <p:txBody>
          <a:bodyPr/>
          <a:lstStyle/>
          <a:p>
            <a:pPr algn="ctr"/>
            <a:r>
              <a:rPr lang="en-US" sz="2800" b="1" dirty="0"/>
              <a:t>Using the Miter Box and Hand Saw to Cut Wood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1AF55-32A9-4900-AD50-A67BB3F91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08" y="2362200"/>
            <a:ext cx="4114800" cy="35627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5D4F7-06D8-4278-BE61-01E1A886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94" y="2369173"/>
            <a:ext cx="4267889" cy="3562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6C2106-AEAA-46E1-903D-6ABEB73D7F79}"/>
              </a:ext>
            </a:extLst>
          </p:cNvPr>
          <p:cNvSpPr txBox="1"/>
          <p:nvPr/>
        </p:nvSpPr>
        <p:spPr>
          <a:xfrm>
            <a:off x="2499948" y="5345723"/>
            <a:ext cx="108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RIGHTY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3272F-0DBA-4DBA-A1AF-BDB86420EFEC}"/>
              </a:ext>
            </a:extLst>
          </p:cNvPr>
          <p:cNvSpPr txBox="1"/>
          <p:nvPr/>
        </p:nvSpPr>
        <p:spPr>
          <a:xfrm>
            <a:off x="5334000" y="534572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LEFTY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9E0D0B-0BBE-2CAF-98AC-AB8B9803809C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9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36AE-E990-4FFB-9934-50ACB17C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6793"/>
            <a:ext cx="8229600" cy="685800"/>
          </a:xfrm>
        </p:spPr>
        <p:txBody>
          <a:bodyPr/>
          <a:lstStyle/>
          <a:p>
            <a:pPr algn="ctr"/>
            <a:r>
              <a:rPr lang="en-US" sz="2800" b="1" dirty="0"/>
              <a:t>Using the Hand Drill to Drill a Hole in a Syringe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6A1C4-6A9B-4F9B-80AA-2A7B481A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442" y="1698455"/>
            <a:ext cx="4796718" cy="41957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8444D-744D-4281-BD20-99F6D0073C18}"/>
              </a:ext>
            </a:extLst>
          </p:cNvPr>
          <p:cNvSpPr txBox="1"/>
          <p:nvPr/>
        </p:nvSpPr>
        <p:spPr>
          <a:xfrm>
            <a:off x="5638800" y="1803612"/>
            <a:ext cx="3352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000" dirty="0"/>
              <a:t>Keep the drill upright – ask your partner to make sure and lend a hand to keep the piston syringe still. </a:t>
            </a:r>
          </a:p>
          <a:p>
            <a:pPr marL="457200" indent="-457200">
              <a:buFont typeface="+mj-lt"/>
              <a:buAutoNum type="arabicPeriod"/>
            </a:pPr>
            <a:endParaRPr lang="en-CA" sz="2000" dirty="0"/>
          </a:p>
          <a:p>
            <a:pPr marL="457200" indent="-457200">
              <a:buFont typeface="+mj-lt"/>
              <a:buAutoNum type="arabicPeriod"/>
            </a:pPr>
            <a:r>
              <a:rPr lang="en-CA" sz="2000" dirty="0"/>
              <a:t>Press down while drilling. </a:t>
            </a:r>
          </a:p>
          <a:p>
            <a:pPr marL="457200" indent="-457200">
              <a:buFont typeface="+mj-lt"/>
              <a:buAutoNum type="arabicPeriod"/>
            </a:pPr>
            <a:endParaRPr lang="en-CA" sz="2000" dirty="0"/>
          </a:p>
          <a:p>
            <a:pPr marL="457200" indent="-457200">
              <a:buFont typeface="+mj-lt"/>
              <a:buAutoNum type="arabicPeriod"/>
            </a:pPr>
            <a:r>
              <a:rPr lang="en-CA" sz="2000" dirty="0"/>
              <a:t>To remove the drill bit from the hole, rotate in the same direction and pull the drill up.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5A9FDB-F26E-6E3E-B4AB-20FDBF25502C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2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BE87D5-510E-458A-92A1-240EC7FBCB62}"/>
              </a:ext>
            </a:extLst>
          </p:cNvPr>
          <p:cNvSpPr txBox="1"/>
          <p:nvPr/>
        </p:nvSpPr>
        <p:spPr>
          <a:xfrm>
            <a:off x="2361942" y="5334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CDD"/>
                </a:solidFill>
              </a:rPr>
              <a:t>Making The Cube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9A42A-A78E-4540-FAEC-A91D17CE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1"/>
            <a:ext cx="7549575" cy="471848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6FAC5BE-8244-6AB9-8EEA-8D02DCAE2423}"/>
              </a:ext>
            </a:extLst>
          </p:cNvPr>
          <p:cNvSpPr txBox="1">
            <a:spLocks/>
          </p:cNvSpPr>
          <p:nvPr/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8A792987-B78F-4C1C-9A12-B3EF502CA9A3}" type="slidenum">
              <a:rPr lang="en-US" smtClean="0"/>
              <a:pPr algn="ct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697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est Bed 3 - Highway Vehicles&amp;quot;&quot;/&gt;&lt;property id=&quot;20307&quot; value=&quot;520&quot;/&gt;&lt;/object&gt;&lt;object type=&quot;3&quot; unique_id=&quot;10005&quot;&gt;&lt;property id=&quot;20148&quot; value=&quot;5&quot;/&gt;&lt;property id=&quot;20300&quot; value=&quot;Slide 2&quot;/&gt;&lt;property id=&quot;20307&quot; value=&quot;488&quot;/&gt;&lt;/object&gt;&lt;object type=&quot;3&quot; unique_id=&quot;10006&quot;&gt;&lt;property id=&quot;20148&quot; value=&quot;5&quot;/&gt;&lt;property id=&quot;20300&quot; value=&quot;Slide 3 - &amp;quot;Why A Passenger Vehicle?&amp;quot;&quot;/&gt;&lt;property id=&quot;20307&quot; value=&quot;489&quot;/&gt;&lt;/object&gt;&lt;object type=&quot;3&quot; unique_id=&quot;10007&quot;&gt;&lt;property id=&quot;20148&quot; value=&quot;5&quot;/&gt;&lt;property id=&quot;20300&quot; value=&quot;Slide 4 - &amp;quot;Major question being answered&amp;quot;&quot;/&gt;&lt;property id=&quot;20307&quot; value=&quot;526&quot;/&gt;&lt;/object&gt;&lt;object type=&quot;3&quot; unique_id=&quot;10008&quot;&gt;&lt;property id=&quot;20148&quot; value=&quot;5&quot;/&gt;&lt;property id=&quot;20300&quot; value=&quot;Slide 5 - &amp;quot;Task definition&amp;quot;&quot;/&gt;&lt;property id=&quot;20307&quot; value=&quot;495&quot;/&gt;&lt;/object&gt;&lt;object type=&quot;3&quot; unique_id=&quot;10009&quot;&gt;&lt;property id=&quot;20148&quot; value=&quot;5&quot;/&gt;&lt;property id=&quot;20300&quot; value=&quot;Slide 6 - &amp;quot;How Hybrid Vehicles Save Energy?&amp;quot;&quot;/&gt;&lt;property id=&quot;20307&quot; value=&quot;490&quot;/&gt;&lt;/object&gt;&lt;object type=&quot;3&quot; unique_id=&quot;10010&quot;&gt;&lt;property id=&quot;20148&quot; value=&quot;5&quot;/&gt;&lt;property id=&quot;20300&quot; value=&quot;Slide 7 - &amp;quot;Hydraulic Hybrids Versus Electric Hybrids?&amp;quot;&quot;/&gt;&lt;property id=&quot;20307&quot; value=&quot;570&quot;/&gt;&lt;/object&gt;&lt;object type=&quot;3&quot; unique_id=&quot;10011&quot;&gt;&lt;property id=&quot;20148&quot; value=&quot;5&quot;/&gt;&lt;property id=&quot;20300&quot; value=&quot;Slide 8 - &amp;quot;Other HHV efforts&amp;quot;&quot;/&gt;&lt;property id=&quot;20307&quot; value=&quot;492&quot;/&gt;&lt;/object&gt;&lt;object type=&quot;3&quot; unique_id=&quot;10013&quot;&gt;&lt;property id=&quot;20148&quot; value=&quot;5&quot;/&gt;&lt;property id=&quot;20300&quot; value=&quot;Slide 16 - &amp;quot;Ford collaboration&amp;quot;&quot;/&gt;&lt;property id=&quot;20307&quot; value=&quot;569&quot;/&gt;&lt;/object&gt;&lt;object type=&quot;3&quot; unique_id=&quot;10014&quot;&gt;&lt;property id=&quot;20148&quot; value=&quot;5&quot;/&gt;&lt;property id=&quot;20300&quot; value=&quot;Slide 13 - &amp;quot;Technological Barriers&amp;quot;&quot;/&gt;&lt;property id=&quot;20307&quot; value=&quot;496&quot;/&gt;&lt;/object&gt;&lt;object type=&quot;3&quot; unique_id=&quot;10015&quot;&gt;&lt;property id=&quot;20148&quot; value=&quot;5&quot;/&gt;&lt;property id=&quot;20300&quot; value=&quot;Slide 14 - &amp;quot;…and projects that address them&amp;quot;&quot;/&gt;&lt;property id=&quot;20307&quot; value=&quot;571&quot;/&gt;&lt;/object&gt;&lt;object type=&quot;3&quot; unique_id=&quot;10086&quot;&gt;&lt;property id=&quot;20148&quot; value=&quot;5&quot;/&gt;&lt;property id=&quot;20300&quot; value=&quot;Slide 9 - &amp;quot;System efficiency versus hydraulic efficiency (w/o regeneration)&amp;quot;&quot;/&gt;&lt;property id=&quot;20307&quot; value=&quot;573&quot;/&gt;&lt;/object&gt;&lt;object type=&quot;3&quot; unique_id=&quot;10087&quot;&gt;&lt;property id=&quot;20148&quot; value=&quot;5&quot;/&gt;&lt;property id=&quot;20300&quot; value=&quot;Slide 10 - &amp;quot;TB3 Approach: Hydro-mechanical with Regeneration&amp;quot;&quot;/&gt;&lt;property id=&quot;20307&quot; value=&quot;572&quot;/&gt;&lt;/object&gt;&lt;object type=&quot;3&quot; unique_id=&quot;10436&quot;&gt;&lt;property id=&quot;20148&quot; value=&quot;5&quot;/&gt;&lt;property id=&quot;20300&quot; value=&quot;Slide 11 - &amp;quot;System efficiency versus hydraulic efficiency (w/o regeneration)&amp;quot;&quot;/&gt;&lt;property id=&quot;20307&quot; value=&quot;574&quot;/&gt;&lt;/object&gt;&lt;object type=&quot;3&quot; unique_id=&quot;10437&quot;&gt;&lt;property id=&quot;20148&quot; value=&quot;5&quot;/&gt;&lt;property id=&quot;20300&quot; value=&quot;Slide 12 - &amp;quot;Collaboration with Ford&amp;quot;&quot;/&gt;&lt;property id=&quot;20307&quot; value=&quot;575&quot;/&gt;&lt;/object&gt;&lt;object type=&quot;3&quot; unique_id=&quot;10438&quot;&gt;&lt;property id=&quot;20148&quot; value=&quot;5&quot;/&gt;&lt;property id=&quot;20300&quot; value=&quot;Slide 15 - &amp;quot;Conclusions&amp;quot;&quot;/&gt;&lt;property id=&quot;20307&quot; value=&quot;576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14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F"/>
      </a:accent5>
      <a:accent6>
        <a:srgbClr val="2DB9B9"/>
      </a:accent6>
      <a:hlink>
        <a:srgbClr val="EB282C"/>
      </a:hlink>
      <a:folHlink>
        <a:srgbClr val="FECB56"/>
      </a:folHlink>
    </a:clrScheme>
    <a:fontScheme name="Custom 1">
      <a:majorFont>
        <a:latin typeface="Helvetica Neue Bold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16303</TotalTime>
  <Words>2058</Words>
  <Application>Microsoft Office PowerPoint</Application>
  <PresentationFormat>On-screen Show (4:3)</PresentationFormat>
  <Paragraphs>343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Arial Unicode MS</vt:lpstr>
      <vt:lpstr>Bradley Hand ITC</vt:lpstr>
      <vt:lpstr>Calibri</vt:lpstr>
      <vt:lpstr>Ek Mukta</vt:lpstr>
      <vt:lpstr>Helvetica</vt:lpstr>
      <vt:lpstr>Helvetica Neue Bold Condensed</vt:lpstr>
      <vt:lpstr>Symbol</vt:lpstr>
      <vt:lpstr>Times New Roman</vt:lpstr>
      <vt:lpstr>Default Design</vt:lpstr>
      <vt:lpstr>PowerPoint Presentation</vt:lpstr>
      <vt:lpstr>Index of sections</vt:lpstr>
      <vt:lpstr>Please fill out the pre-survey to the best of your ability  Your name is not required!</vt:lpstr>
      <vt:lpstr>Safety</vt:lpstr>
      <vt:lpstr>Construction Tips</vt:lpstr>
      <vt:lpstr>Using Wood Glue  Use a small amount of glue, the glue holder (cup), and stirring stick</vt:lpstr>
      <vt:lpstr>Using the Miter Box and Hand Saw to Cut Wood</vt:lpstr>
      <vt:lpstr>Using the Hand Drill to Drill a Hole in a Syringe</vt:lpstr>
      <vt:lpstr>PowerPoint Presentation</vt:lpstr>
      <vt:lpstr>PowerPoint Presentation</vt:lpstr>
      <vt:lpstr>PowerPoint Presentation</vt:lpstr>
      <vt:lpstr>Build the Lifter</vt:lpstr>
      <vt:lpstr>Build the Rotating Platform </vt:lpstr>
      <vt:lpstr>PowerPoint Presentation</vt:lpstr>
      <vt:lpstr>The Challenge – Portfolio Rubric</vt:lpstr>
      <vt:lpstr>Maximize Your Portfolio Points</vt:lpstr>
      <vt:lpstr>Structural Strength</vt:lpstr>
      <vt:lpstr>Structural Strength</vt:lpstr>
      <vt:lpstr>Structural Stability</vt:lpstr>
      <vt:lpstr>Structural Stability</vt:lpstr>
      <vt:lpstr>Placement of Hydraulic or Pneumatic Systems</vt:lpstr>
      <vt:lpstr>PowerPoint Presentation</vt:lpstr>
      <vt:lpstr>PowerPoint Presentation</vt:lpstr>
      <vt:lpstr>PowerPoint Presentation</vt:lpstr>
      <vt:lpstr>Teamwork &amp; Work Habits</vt:lpstr>
      <vt:lpstr>PowerPoint Presentation</vt:lpstr>
      <vt:lpstr>PowerPoint Presentation</vt:lpstr>
      <vt:lpstr>PowerPoint Presentation</vt:lpstr>
      <vt:lpstr>Using the Piston-Syringe Clips</vt:lpstr>
      <vt:lpstr>Connecting a 10cc Piston-Syringe to White and Gray Clips</vt:lpstr>
      <vt:lpstr>PowerPoint Presentation</vt:lpstr>
      <vt:lpstr>PowerPoint Presentation</vt:lpstr>
      <vt:lpstr>PowerPoint Presentation</vt:lpstr>
      <vt:lpstr>PowerPoint Presentation</vt:lpstr>
      <vt:lpstr>Watch videos from previous Fluid Power Action Challenges on YouTube or Google web (“Fluid Power Action Challenge”)                                                                                                                                                                          Successful products are always made by carefully researching existing products.</vt:lpstr>
      <vt:lpstr>Examples of Previous Projects</vt:lpstr>
      <vt:lpstr>Sketching is a Way to Communicate Ideas</vt:lpstr>
      <vt:lpstr>Sketching is a Way to Explore Ideas</vt:lpstr>
      <vt:lpstr>Examples of Team Tasks </vt:lpstr>
      <vt:lpstr>Identify Concrete Tasks and Milestones</vt:lpstr>
      <vt:lpstr>You Should Be Doing This Right Now</vt:lpstr>
      <vt:lpstr>PowerPoint Presentation</vt:lpstr>
    </vt:vector>
  </TitlesOfParts>
  <Company>AEM &amp; ME, Univerisity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aburger</dc:creator>
  <cp:lastModifiedBy>James Foster</cp:lastModifiedBy>
  <cp:revision>462</cp:revision>
  <cp:lastPrinted>2009-07-29T19:53:04Z</cp:lastPrinted>
  <dcterms:created xsi:type="dcterms:W3CDTF">2014-12-10T15:59:17Z</dcterms:created>
  <dcterms:modified xsi:type="dcterms:W3CDTF">2025-08-21T20:08:48Z</dcterms:modified>
</cp:coreProperties>
</file>