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media/image59.jpg" ContentType="image/jpg"/>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7"/>
  </p:notesMasterIdLst>
  <p:sldIdLst>
    <p:sldId id="306" r:id="rId3"/>
    <p:sldId id="332" r:id="rId4"/>
    <p:sldId id="308" r:id="rId5"/>
    <p:sldId id="672" r:id="rId6"/>
    <p:sldId id="671" r:id="rId7"/>
    <p:sldId id="673" r:id="rId8"/>
    <p:sldId id="674" r:id="rId9"/>
    <p:sldId id="675" r:id="rId10"/>
    <p:sldId id="330" r:id="rId11"/>
    <p:sldId id="335" r:id="rId12"/>
    <p:sldId id="677" r:id="rId13"/>
    <p:sldId id="676" r:id="rId14"/>
    <p:sldId id="310" r:id="rId15"/>
    <p:sldId id="678" r:id="rId16"/>
    <p:sldId id="707" r:id="rId17"/>
    <p:sldId id="685" r:id="rId18"/>
    <p:sldId id="684" r:id="rId19"/>
    <p:sldId id="711" r:id="rId20"/>
    <p:sldId id="706" r:id="rId21"/>
    <p:sldId id="708" r:id="rId22"/>
    <p:sldId id="688" r:id="rId23"/>
    <p:sldId id="681" r:id="rId24"/>
    <p:sldId id="690" r:id="rId25"/>
    <p:sldId id="687" r:id="rId26"/>
    <p:sldId id="699" r:id="rId27"/>
    <p:sldId id="694" r:id="rId28"/>
    <p:sldId id="716" r:id="rId29"/>
    <p:sldId id="698" r:id="rId30"/>
    <p:sldId id="701" r:id="rId31"/>
    <p:sldId id="702" r:id="rId32"/>
    <p:sldId id="704" r:id="rId33"/>
    <p:sldId id="705" r:id="rId34"/>
    <p:sldId id="717" r:id="rId35"/>
    <p:sldId id="715" r:id="rId36"/>
    <p:sldId id="709" r:id="rId37"/>
    <p:sldId id="710" r:id="rId38"/>
    <p:sldId id="680" r:id="rId39"/>
    <p:sldId id="714" r:id="rId40"/>
    <p:sldId id="712" r:id="rId41"/>
    <p:sldId id="693" r:id="rId42"/>
    <p:sldId id="713" r:id="rId43"/>
    <p:sldId id="697" r:id="rId44"/>
    <p:sldId id="695" r:id="rId45"/>
    <p:sldId id="691"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E94"/>
    <a:srgbClr val="ECECEB"/>
    <a:srgbClr val="D9272E"/>
    <a:srgbClr val="424241"/>
    <a:srgbClr val="00629E"/>
    <a:srgbClr val="BA1C2F"/>
    <a:srgbClr val="F1B2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68860" autoAdjust="0"/>
  </p:normalViewPr>
  <p:slideViewPr>
    <p:cSldViewPr snapToGrid="0">
      <p:cViewPr varScale="1">
        <p:scale>
          <a:sx n="76" d="100"/>
          <a:sy n="76" d="100"/>
        </p:scale>
        <p:origin x="1974" y="90"/>
      </p:cViewPr>
      <p:guideLst/>
    </p:cSldViewPr>
  </p:slideViewPr>
  <p:notesTextViewPr>
    <p:cViewPr>
      <p:scale>
        <a:sx n="1" d="1"/>
        <a:sy n="1" d="1"/>
      </p:scale>
      <p:origin x="0" y="0"/>
    </p:cViewPr>
  </p:notesTextViewPr>
  <p:notesViewPr>
    <p:cSldViewPr snapToGrid="0">
      <p:cViewPr>
        <p:scale>
          <a:sx n="66" d="100"/>
          <a:sy n="66" d="100"/>
        </p:scale>
        <p:origin x="4212" y="5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1129C5-804F-463E-98CD-8AF6AAAFA797}" type="datetimeFigureOut">
              <a:rPr lang="en-US" smtClean="0"/>
              <a:t>9/25/2026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620108-AC92-48FD-B995-27EF60A0BF62}" type="slidenum">
              <a:rPr lang="en-US" smtClean="0"/>
              <a:t>‹#›</a:t>
            </a:fld>
            <a:endParaRPr lang="en-US" dirty="0"/>
          </a:p>
        </p:txBody>
      </p:sp>
    </p:spTree>
    <p:extLst>
      <p:ext uri="{BB962C8B-B14F-4D97-AF65-F5344CB8AC3E}">
        <p14:creationId xmlns:p14="http://schemas.microsoft.com/office/powerpoint/2010/main" val="3030491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181231" indent="-181231">
              <a:buFont typeface="Arial" panose="020B0604020202020204" pitchFamily="34" charset="0"/>
              <a:buChar char="•"/>
            </a:pPr>
            <a:endParaRPr lang="en-US" dirty="0"/>
          </a:p>
          <a:p>
            <a:pPr marL="181231" indent="-181231">
              <a:buFont typeface="Arial" panose="020B0604020202020204" pitchFamily="34" charset="0"/>
              <a:buChar char="•"/>
            </a:pPr>
            <a:r>
              <a:rPr lang="en-US" b="1" dirty="0"/>
              <a:t>Host / Organizer – feel free to edit this template to make it your own.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D524E-8D68-41A4-A6F0-14CE00CAAD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0784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F0B61-12E5-0EC7-2080-345CAFF168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7AA23C-E23E-26C4-5C59-9E0B4D50F047}"/>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CCAD9EFD-DB5E-3DA7-E79B-D5FBFDA0B992}"/>
              </a:ext>
            </a:extLst>
          </p:cNvPr>
          <p:cNvSpPr>
            <a:spLocks noGrp="1"/>
          </p:cNvSpPr>
          <p:nvPr>
            <p:ph type="body" idx="1"/>
          </p:nvPr>
        </p:nvSpPr>
        <p:spPr/>
        <p:txBody>
          <a:bodyPr/>
          <a:lstStyle/>
          <a:p>
            <a:pPr marL="171450" indent="-171450" eaLnBrk="1" hangingPunct="1">
              <a:buFont typeface="Arial" panose="020B0604020202020204" pitchFamily="34" charset="0"/>
              <a:buChar char="•"/>
            </a:pPr>
            <a:r>
              <a:rPr lang="en-US" dirty="0">
                <a:ea typeface="ＭＳ Ｐゴシック" charset="0"/>
                <a:cs typeface="ＭＳ Ｐゴシック" charset="0"/>
              </a:rPr>
              <a:t>KEEP THIS SLIDE UP AS TEAMS ARRIVE, CHECK-IN AND GET READY FOR WORKSHOP DAY </a:t>
            </a:r>
          </a:p>
          <a:p>
            <a:pPr marL="171450" indent="-171450" eaLnBrk="1" hangingPunct="1">
              <a:buFont typeface="Arial" panose="020B0604020202020204" pitchFamily="34" charset="0"/>
              <a:buChar char="•"/>
            </a:pPr>
            <a:endParaRPr lang="en-US" dirty="0">
              <a:ea typeface="ＭＳ Ｐゴシック" charset="0"/>
              <a:cs typeface="ＭＳ Ｐゴシック" charset="0"/>
            </a:endParaRPr>
          </a:p>
          <a:p>
            <a:pPr marL="171450" indent="-171450" eaLnBrk="1" hangingPunct="1">
              <a:buFont typeface="Arial" panose="020B0604020202020204" pitchFamily="34" charset="0"/>
              <a:buChar char="•"/>
            </a:pPr>
            <a:r>
              <a:rPr lang="en-US" dirty="0">
                <a:ea typeface="ＭＳ Ｐゴシック" charset="0"/>
                <a:cs typeface="ＭＳ Ｐゴシック" charset="0"/>
              </a:rPr>
              <a:t>DESIGNATE A PERSON ON YOUR “HOST TEAM” TO HELP THE EDUCATORS FIND THE TEAMS’ TABLES</a:t>
            </a:r>
          </a:p>
          <a:p>
            <a:pPr marL="171450" indent="-171450" eaLnBrk="1" hangingPunct="1">
              <a:buFont typeface="Arial" panose="020B0604020202020204" pitchFamily="34" charset="0"/>
              <a:buChar char="•"/>
            </a:pPr>
            <a:endParaRPr lang="en-US" dirty="0">
              <a:ea typeface="ＭＳ Ｐゴシック" charset="0"/>
              <a:cs typeface="ＭＳ Ｐゴシック" charset="0"/>
            </a:endParaRPr>
          </a:p>
          <a:p>
            <a:pPr marL="171450" indent="-171450" eaLnBrk="1" hangingPunct="1">
              <a:buFont typeface="Arial" panose="020B0604020202020204" pitchFamily="34" charset="0"/>
              <a:buChar char="•"/>
            </a:pPr>
            <a:r>
              <a:rPr lang="en-US" dirty="0">
                <a:ea typeface="ＭＳ Ｐゴシック" charset="0"/>
                <a:cs typeface="ＭＳ Ｐゴシック" charset="0"/>
              </a:rPr>
              <a:t>VERBALLY COMMUNICATE THIS INFORMATION TO THE EACH SCHOOL’S  CONTACT PERSSON DURING CHECK-IN. </a:t>
            </a:r>
          </a:p>
          <a:p>
            <a:pPr marL="171450" indent="-171450" eaLnBrk="1" hangingPunct="1">
              <a:buFont typeface="Arial" panose="020B0604020202020204" pitchFamily="34" charset="0"/>
              <a:buChar char="•"/>
            </a:pPr>
            <a:endParaRPr lang="en-US" dirty="0">
              <a:ea typeface="ＭＳ Ｐゴシック" charset="0"/>
              <a:cs typeface="ＭＳ Ｐゴシック" charset="0"/>
            </a:endParaRPr>
          </a:p>
          <a:p>
            <a:pPr marL="171450" indent="-171450" eaLnBrk="1" hangingPunct="1">
              <a:buFont typeface="Arial" panose="020B0604020202020204" pitchFamily="34" charset="0"/>
              <a:buChar char="•"/>
            </a:pPr>
            <a:r>
              <a:rPr lang="en-US" dirty="0">
                <a:ea typeface="ＭＳ Ｐゴシック" charset="0"/>
                <a:cs typeface="ＭＳ Ｐゴシック" charset="0"/>
              </a:rPr>
              <a:t>WATCH YOUR TIME AND BE SURE TO START ON TIME</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EFC72766-0700-49E0-15E3-21A34C2E1422}"/>
              </a:ext>
            </a:extLst>
          </p:cNvPr>
          <p:cNvSpPr>
            <a:spLocks noGrp="1"/>
          </p:cNvSpPr>
          <p:nvPr>
            <p:ph type="sldNum" sz="quarter" idx="5"/>
          </p:nvPr>
        </p:nvSpPr>
        <p:spPr/>
        <p:txBody>
          <a:bodyPr/>
          <a:lstStyle/>
          <a:p>
            <a:fld id="{5B620108-AC92-48FD-B995-27EF60A0BF62}" type="slidenum">
              <a:rPr lang="en-US" smtClean="0"/>
              <a:t>2</a:t>
            </a:fld>
            <a:endParaRPr lang="en-US" dirty="0"/>
          </a:p>
        </p:txBody>
      </p:sp>
    </p:spTree>
    <p:extLst>
      <p:ext uri="{BB962C8B-B14F-4D97-AF65-F5344CB8AC3E}">
        <p14:creationId xmlns:p14="http://schemas.microsoft.com/office/powerpoint/2010/main" val="862550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p:cNvSpPr>
            <a:spLocks noGrp="1"/>
          </p:cNvSpPr>
          <p:nvPr>
            <p:ph type="body" idx="1"/>
          </p:nvPr>
        </p:nvSpPr>
        <p:spPr/>
        <p:txBody>
          <a:bodyPr/>
          <a:lstStyle/>
          <a:p>
            <a:endParaRPr lang="en-US" dirty="0"/>
          </a:p>
          <a:p>
            <a:r>
              <a:rPr lang="en-US" dirty="0"/>
              <a:t> </a:t>
            </a:r>
          </a:p>
          <a:p>
            <a:endParaRPr lang="en-US" dirty="0"/>
          </a:p>
        </p:txBody>
      </p:sp>
      <p:sp>
        <p:nvSpPr>
          <p:cNvPr id="4" name="Slide Number Placeholder 3"/>
          <p:cNvSpPr>
            <a:spLocks noGrp="1"/>
          </p:cNvSpPr>
          <p:nvPr>
            <p:ph type="sldNum" sz="quarter" idx="5"/>
          </p:nvPr>
        </p:nvSpPr>
        <p:spPr/>
        <p:txBody>
          <a:bodyPr/>
          <a:lstStyle/>
          <a:p>
            <a:fld id="{5B620108-AC92-48FD-B995-27EF60A0BF62}" type="slidenum">
              <a:rPr lang="en-US" smtClean="0"/>
              <a:t>3</a:t>
            </a:fld>
            <a:endParaRPr lang="en-US" dirty="0"/>
          </a:p>
        </p:txBody>
      </p:sp>
    </p:spTree>
    <p:extLst>
      <p:ext uri="{BB962C8B-B14F-4D97-AF65-F5344CB8AC3E}">
        <p14:creationId xmlns:p14="http://schemas.microsoft.com/office/powerpoint/2010/main" val="2996864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E410E-D7E0-3EF7-0A07-1D58C5C041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ECE99-B9B3-89EB-7BEF-AE3AD06D4B52}"/>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6D092E89-0250-FC4C-1566-16C20F314C76}"/>
              </a:ext>
            </a:extLst>
          </p:cNvPr>
          <p:cNvSpPr>
            <a:spLocks noGrp="1"/>
          </p:cNvSpPr>
          <p:nvPr>
            <p:ph type="body" idx="1"/>
          </p:nvPr>
        </p:nvSpPr>
        <p:spPr/>
        <p:txBody>
          <a:bodyPr/>
          <a:lstStyle/>
          <a:p>
            <a:endParaRPr lang="en-US" dirty="0"/>
          </a:p>
          <a:p>
            <a:r>
              <a:rPr lang="en-US" dirty="0"/>
              <a:t> </a:t>
            </a:r>
          </a:p>
          <a:p>
            <a:endParaRPr lang="en-US" dirty="0"/>
          </a:p>
        </p:txBody>
      </p:sp>
      <p:sp>
        <p:nvSpPr>
          <p:cNvPr id="4" name="Slide Number Placeholder 3">
            <a:extLst>
              <a:ext uri="{FF2B5EF4-FFF2-40B4-BE49-F238E27FC236}">
                <a16:creationId xmlns:a16="http://schemas.microsoft.com/office/drawing/2014/main" id="{912CCBE6-B6A3-6303-4E27-C8604F801E05}"/>
              </a:ext>
            </a:extLst>
          </p:cNvPr>
          <p:cNvSpPr>
            <a:spLocks noGrp="1"/>
          </p:cNvSpPr>
          <p:nvPr>
            <p:ph type="sldNum" sz="quarter" idx="5"/>
          </p:nvPr>
        </p:nvSpPr>
        <p:spPr/>
        <p:txBody>
          <a:bodyPr/>
          <a:lstStyle/>
          <a:p>
            <a:fld id="{5B620108-AC92-48FD-B995-27EF60A0BF62}" type="slidenum">
              <a:rPr lang="en-US" smtClean="0"/>
              <a:t>4</a:t>
            </a:fld>
            <a:endParaRPr lang="en-US" dirty="0"/>
          </a:p>
        </p:txBody>
      </p:sp>
    </p:spTree>
    <p:extLst>
      <p:ext uri="{BB962C8B-B14F-4D97-AF65-F5344CB8AC3E}">
        <p14:creationId xmlns:p14="http://schemas.microsoft.com/office/powerpoint/2010/main" val="642260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13E7D-84DB-BADA-DDD4-944FF5382D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3268A-0180-21A4-4E7C-E0D365716949}"/>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ADFF652F-C669-2007-9F5E-73FE8AE22268}"/>
              </a:ext>
            </a:extLst>
          </p:cNvPr>
          <p:cNvSpPr>
            <a:spLocks noGrp="1"/>
          </p:cNvSpPr>
          <p:nvPr>
            <p:ph type="body" idx="1"/>
          </p:nvPr>
        </p:nvSpPr>
        <p:spPr/>
        <p:txBody>
          <a:bodyPr/>
          <a:lstStyle/>
          <a:p>
            <a:pPr marL="171450" indent="-171450">
              <a:buFont typeface="Arial" panose="020B0604020202020204" pitchFamily="34" charset="0"/>
              <a:buChar char="•"/>
            </a:pPr>
            <a:r>
              <a:rPr lang="en-US" dirty="0"/>
              <a:t>This is today’s agenda….let’s get started</a:t>
            </a:r>
          </a:p>
        </p:txBody>
      </p:sp>
      <p:sp>
        <p:nvSpPr>
          <p:cNvPr id="4" name="Slide Number Placeholder 3">
            <a:extLst>
              <a:ext uri="{FF2B5EF4-FFF2-40B4-BE49-F238E27FC236}">
                <a16:creationId xmlns:a16="http://schemas.microsoft.com/office/drawing/2014/main" id="{70DAA4EB-71A7-933E-1867-E256E0BD3828}"/>
              </a:ext>
            </a:extLst>
          </p:cNvPr>
          <p:cNvSpPr>
            <a:spLocks noGrp="1"/>
          </p:cNvSpPr>
          <p:nvPr>
            <p:ph type="sldNum" sz="quarter" idx="5"/>
          </p:nvPr>
        </p:nvSpPr>
        <p:spPr/>
        <p:txBody>
          <a:bodyPr/>
          <a:lstStyle/>
          <a:p>
            <a:fld id="{5B620108-AC92-48FD-B995-27EF60A0BF62}" type="slidenum">
              <a:rPr lang="en-US" smtClean="0"/>
              <a:t>5</a:t>
            </a:fld>
            <a:endParaRPr lang="en-US" dirty="0"/>
          </a:p>
        </p:txBody>
      </p:sp>
    </p:spTree>
    <p:extLst>
      <p:ext uri="{BB962C8B-B14F-4D97-AF65-F5344CB8AC3E}">
        <p14:creationId xmlns:p14="http://schemas.microsoft.com/office/powerpoint/2010/main" val="2706690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AAB5A-7495-2A46-DDA7-83AE3B2D31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99BDE-C49B-85D5-521A-1E261D1A7AA7}"/>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D6C37176-356F-0938-D699-4E9E62CCA058}"/>
              </a:ext>
            </a:extLst>
          </p:cNvPr>
          <p:cNvSpPr>
            <a:spLocks noGrp="1"/>
          </p:cNvSpPr>
          <p:nvPr>
            <p:ph type="body" idx="1"/>
          </p:nvPr>
        </p:nvSpPr>
        <p:spPr/>
        <p:txBody>
          <a:bodyPr/>
          <a:lstStyle/>
          <a:p>
            <a:r>
              <a:rPr lang="en-US" dirty="0"/>
              <a:t>PREPARE FOR THIS SLIDE IN ADVANCE…KNOW WHERE THE RESTROOMS, EMERGENCY EXITS, SAFE AREAS (E.G. TORNADO SAFE ROOMS), ARE LOCATED</a:t>
            </a:r>
          </a:p>
          <a:p>
            <a:endParaRPr lang="en-US" dirty="0"/>
          </a:p>
          <a:p>
            <a:r>
              <a:rPr lang="en-US" dirty="0"/>
              <a:t>WALK THE TEAMS  AND EDUCATORS THROUGH THE LIST</a:t>
            </a:r>
          </a:p>
          <a:p>
            <a:endParaRPr lang="en-US" dirty="0"/>
          </a:p>
          <a:p>
            <a:r>
              <a:rPr lang="en-US" dirty="0"/>
              <a:t> </a:t>
            </a:r>
          </a:p>
          <a:p>
            <a:endParaRPr lang="en-US" dirty="0"/>
          </a:p>
        </p:txBody>
      </p:sp>
      <p:sp>
        <p:nvSpPr>
          <p:cNvPr id="4" name="Slide Number Placeholder 3">
            <a:extLst>
              <a:ext uri="{FF2B5EF4-FFF2-40B4-BE49-F238E27FC236}">
                <a16:creationId xmlns:a16="http://schemas.microsoft.com/office/drawing/2014/main" id="{C5978E15-F4C2-04A5-4111-24B38227681D}"/>
              </a:ext>
            </a:extLst>
          </p:cNvPr>
          <p:cNvSpPr>
            <a:spLocks noGrp="1"/>
          </p:cNvSpPr>
          <p:nvPr>
            <p:ph type="sldNum" sz="quarter" idx="5"/>
          </p:nvPr>
        </p:nvSpPr>
        <p:spPr/>
        <p:txBody>
          <a:bodyPr/>
          <a:lstStyle/>
          <a:p>
            <a:fld id="{5B620108-AC92-48FD-B995-27EF60A0BF62}" type="slidenum">
              <a:rPr lang="en-US" smtClean="0"/>
              <a:t>6</a:t>
            </a:fld>
            <a:endParaRPr lang="en-US" dirty="0"/>
          </a:p>
        </p:txBody>
      </p:sp>
    </p:spTree>
    <p:extLst>
      <p:ext uri="{BB962C8B-B14F-4D97-AF65-F5344CB8AC3E}">
        <p14:creationId xmlns:p14="http://schemas.microsoft.com/office/powerpoint/2010/main" val="902471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2EBB8-9353-AD55-6E38-36CCD9A78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792553-C340-D897-122E-11126CD70422}"/>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7EFB1ED2-1965-9835-7977-3BA381D1CC19}"/>
              </a:ext>
            </a:extLst>
          </p:cNvPr>
          <p:cNvSpPr>
            <a:spLocks noGrp="1"/>
          </p:cNvSpPr>
          <p:nvPr>
            <p:ph type="body" idx="1"/>
          </p:nvPr>
        </p:nvSpPr>
        <p:spPr/>
        <p:txBody>
          <a:bodyPr/>
          <a:lstStyle/>
          <a:p>
            <a:endParaRPr lang="en-US" dirty="0"/>
          </a:p>
          <a:p>
            <a:r>
              <a:rPr lang="en-US" dirty="0"/>
              <a:t> </a:t>
            </a:r>
          </a:p>
          <a:p>
            <a:endParaRPr lang="en-US" dirty="0"/>
          </a:p>
        </p:txBody>
      </p:sp>
      <p:sp>
        <p:nvSpPr>
          <p:cNvPr id="4" name="Slide Number Placeholder 3">
            <a:extLst>
              <a:ext uri="{FF2B5EF4-FFF2-40B4-BE49-F238E27FC236}">
                <a16:creationId xmlns:a16="http://schemas.microsoft.com/office/drawing/2014/main" id="{AFBABA1A-643C-7C3B-9E16-11179F59CA8C}"/>
              </a:ext>
            </a:extLst>
          </p:cNvPr>
          <p:cNvSpPr>
            <a:spLocks noGrp="1"/>
          </p:cNvSpPr>
          <p:nvPr>
            <p:ph type="sldNum" sz="quarter" idx="5"/>
          </p:nvPr>
        </p:nvSpPr>
        <p:spPr/>
        <p:txBody>
          <a:bodyPr/>
          <a:lstStyle/>
          <a:p>
            <a:fld id="{5B620108-AC92-48FD-B995-27EF60A0BF62}" type="slidenum">
              <a:rPr lang="en-US" smtClean="0"/>
              <a:t>7</a:t>
            </a:fld>
            <a:endParaRPr lang="en-US" dirty="0"/>
          </a:p>
        </p:txBody>
      </p:sp>
    </p:spTree>
    <p:extLst>
      <p:ext uri="{BB962C8B-B14F-4D97-AF65-F5344CB8AC3E}">
        <p14:creationId xmlns:p14="http://schemas.microsoft.com/office/powerpoint/2010/main" val="2983131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830FC-A7FA-808E-E8F0-72C0F54C6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05DC79-4F82-EC52-7BF5-12E1C165CBA8}"/>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4D765848-886C-9D37-43AB-8FBCA1F4038C}"/>
              </a:ext>
            </a:extLst>
          </p:cNvPr>
          <p:cNvSpPr>
            <a:spLocks noGrp="1"/>
          </p:cNvSpPr>
          <p:nvPr>
            <p:ph type="body" idx="1"/>
          </p:nvPr>
        </p:nvSpPr>
        <p:spPr/>
        <p:txBody>
          <a:bodyPr/>
          <a:lstStyle/>
          <a:p>
            <a:endParaRPr lang="en-US" dirty="0"/>
          </a:p>
          <a:p>
            <a:r>
              <a:rPr lang="en-US" dirty="0"/>
              <a:t> </a:t>
            </a:r>
          </a:p>
          <a:p>
            <a:endParaRPr lang="en-US" dirty="0"/>
          </a:p>
        </p:txBody>
      </p:sp>
      <p:sp>
        <p:nvSpPr>
          <p:cNvPr id="4" name="Slide Number Placeholder 3">
            <a:extLst>
              <a:ext uri="{FF2B5EF4-FFF2-40B4-BE49-F238E27FC236}">
                <a16:creationId xmlns:a16="http://schemas.microsoft.com/office/drawing/2014/main" id="{4B4D1D28-CA99-9D1A-70E5-865A550EA892}"/>
              </a:ext>
            </a:extLst>
          </p:cNvPr>
          <p:cNvSpPr>
            <a:spLocks noGrp="1"/>
          </p:cNvSpPr>
          <p:nvPr>
            <p:ph type="sldNum" sz="quarter" idx="5"/>
          </p:nvPr>
        </p:nvSpPr>
        <p:spPr/>
        <p:txBody>
          <a:bodyPr/>
          <a:lstStyle/>
          <a:p>
            <a:fld id="{5B620108-AC92-48FD-B995-27EF60A0BF62}" type="slidenum">
              <a:rPr lang="en-US" smtClean="0"/>
              <a:t>8</a:t>
            </a:fld>
            <a:endParaRPr lang="en-US" dirty="0"/>
          </a:p>
        </p:txBody>
      </p:sp>
    </p:spTree>
    <p:extLst>
      <p:ext uri="{BB962C8B-B14F-4D97-AF65-F5344CB8AC3E}">
        <p14:creationId xmlns:p14="http://schemas.microsoft.com/office/powerpoint/2010/main" val="2018624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B1C3B-8FCB-FEA8-336D-6F7C93C1E5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6B36DD-822F-ACD4-FA8D-73DDDFBF9D3A}"/>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3A1B2A7A-5032-DB13-BB7A-19A1BC1FFEC9}"/>
              </a:ext>
            </a:extLst>
          </p:cNvPr>
          <p:cNvSpPr>
            <a:spLocks noGrp="1"/>
          </p:cNvSpPr>
          <p:nvPr>
            <p:ph type="body" idx="1"/>
          </p:nvPr>
        </p:nvSpPr>
        <p:spPr/>
        <p:txBody>
          <a:bodyPr/>
          <a:lstStyle/>
          <a:p>
            <a:pPr marL="171450" indent="-171450">
              <a:buFont typeface="Arial" panose="020B0604020202020204" pitchFamily="34" charset="0"/>
              <a:buChar char="•"/>
            </a:pPr>
            <a:r>
              <a:rPr lang="en-US" b="1" dirty="0"/>
              <a:t>Tips for Hosts regarding Challenge Day and number of competition boards</a:t>
            </a:r>
            <a:r>
              <a:rPr lang="en-US" dirty="0"/>
              <a:t>….each team has 2-minutes on the competition board. If you are ONLY using one competition board, you will likely be able to have 20-25 teams compete in 60 minutes (including team transition time)….60 min / 2-min = 30 teams. Yet, factor in about </a:t>
            </a:r>
            <a:r>
              <a:rPr lang="en-US" b="1" dirty="0"/>
              <a:t>5-min of total transition time for the 30 teams.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Take the following steps when building your Challenge Day Agenda; determining competition board needs; and determining your competition board judging needs.  1) Based on the total number of teams, determine your competition timing, which will impact timing for score tabulation, award ceremony, and departure.  If timing is tight (e.g., schools need to depart by 2PM), use more competition boards, allowing multiple teams to compete simultaneously on each of the boards. </a:t>
            </a:r>
            <a:r>
              <a:rPr lang="en-US" b="1" dirty="0"/>
              <a:t>Reminder each competition board needs 3 volunteers (peg setter, time-keeper, and score keeper). Use educators if you run out of volunteers.</a:t>
            </a:r>
          </a:p>
          <a:p>
            <a:pPr marL="0" indent="0">
              <a:buFont typeface="Arial" panose="020B0604020202020204" pitchFamily="34" charset="0"/>
              <a:buNone/>
            </a:pPr>
            <a:r>
              <a:rPr lang="en-US" b="1" dirty="0"/>
              <a:t> </a:t>
            </a:r>
          </a:p>
          <a:p>
            <a:pPr marL="171450" indent="-171450">
              <a:buFont typeface="Arial" panose="020B0604020202020204" pitchFamily="34" charset="0"/>
              <a:buChar char="•"/>
            </a:pPr>
            <a:r>
              <a:rPr lang="en-US" b="1" dirty="0"/>
              <a:t>Competition Board Quantities for Challenge Day:</a:t>
            </a:r>
          </a:p>
          <a:p>
            <a:pPr marL="171450" indent="-171450">
              <a:buFont typeface="Arial" panose="020B0604020202020204" pitchFamily="34" charset="0"/>
              <a:buChar char="•"/>
            </a:pPr>
            <a:endParaRPr lang="en-US" sz="800" dirty="0"/>
          </a:p>
          <a:p>
            <a:pPr marL="171450" indent="-171450">
              <a:buFont typeface="Arial" panose="020B0604020202020204" pitchFamily="34" charset="0"/>
              <a:buChar char="•"/>
            </a:pPr>
            <a:r>
              <a:rPr lang="en-US" dirty="0"/>
              <a:t>Use at least 2 boards if you have 25 teams or less</a:t>
            </a:r>
          </a:p>
          <a:p>
            <a:pPr marL="171450" indent="-171450">
              <a:buFont typeface="Arial" panose="020B0604020202020204" pitchFamily="34" charset="0"/>
              <a:buChar char="•"/>
            </a:pPr>
            <a:r>
              <a:rPr lang="en-US" dirty="0"/>
              <a:t>Use 3-4 boards if you have 26 – 40 teams</a:t>
            </a:r>
          </a:p>
          <a:p>
            <a:pPr marL="171450" indent="-171450">
              <a:buFont typeface="Arial" panose="020B0604020202020204" pitchFamily="34" charset="0"/>
              <a:buChar char="•"/>
            </a:pPr>
            <a:r>
              <a:rPr lang="en-US" dirty="0"/>
              <a:t>Use 5-6 boards if you have 41 – 60 teams</a:t>
            </a:r>
          </a:p>
          <a:p>
            <a:pPr marL="171450" indent="-171450">
              <a:buFont typeface="Arial" panose="020B0604020202020204" pitchFamily="34" charset="0"/>
              <a:buChar char="•"/>
            </a:pPr>
            <a:r>
              <a:rPr lang="en-US" dirty="0"/>
              <a:t>Use 7-8 boards if you have 61-80 teams</a:t>
            </a:r>
          </a:p>
          <a:p>
            <a:pPr marL="171450" indent="-171450">
              <a:buFont typeface="Arial" panose="020B0604020202020204" pitchFamily="34" charset="0"/>
              <a:buChar char="•"/>
            </a:pPr>
            <a:r>
              <a:rPr lang="en-US" dirty="0"/>
              <a:t>Use 9-10 boards if you have 81-100 teams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17600AC-4A86-CA63-844E-A5416D3EB1C3}"/>
              </a:ext>
            </a:extLst>
          </p:cNvPr>
          <p:cNvSpPr>
            <a:spLocks noGrp="1"/>
          </p:cNvSpPr>
          <p:nvPr>
            <p:ph type="sldNum" sz="quarter" idx="5"/>
          </p:nvPr>
        </p:nvSpPr>
        <p:spPr/>
        <p:txBody>
          <a:bodyPr/>
          <a:lstStyle/>
          <a:p>
            <a:fld id="{5B620108-AC92-48FD-B995-27EF60A0BF62}" type="slidenum">
              <a:rPr lang="en-US" smtClean="0"/>
              <a:t>9</a:t>
            </a:fld>
            <a:endParaRPr lang="en-US" dirty="0"/>
          </a:p>
        </p:txBody>
      </p:sp>
    </p:spTree>
    <p:extLst>
      <p:ext uri="{BB962C8B-B14F-4D97-AF65-F5344CB8AC3E}">
        <p14:creationId xmlns:p14="http://schemas.microsoft.com/office/powerpoint/2010/main" val="1156122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4FCFE-F3D7-1A0A-5163-EAA81B6FC1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1863AD-A289-42B4-8468-41039EDFED04}"/>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91D31009-80D4-3EA8-0098-09B3C0B0D74E}"/>
              </a:ext>
            </a:extLst>
          </p:cNvPr>
          <p:cNvSpPr>
            <a:spLocks noGrp="1"/>
          </p:cNvSpPr>
          <p:nvPr>
            <p:ph type="body" idx="1"/>
          </p:nvPr>
        </p:nvSpPr>
        <p:spPr/>
        <p:txBody>
          <a:bodyPr/>
          <a:lstStyle/>
          <a:p>
            <a:endParaRPr lang="en-US" b="0" i="0" dirty="0">
              <a:solidFill>
                <a:srgbClr val="444444"/>
              </a:solidFill>
              <a:effectLst/>
              <a:latin typeface="Verdana" panose="020B0604030504040204" pitchFamily="34" charset="0"/>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Fluid power (hydraulic and pneumatic) technology is used to generate, control and transmit power in a variety of applications that you see in the world…like airplanes, automobiles, rollercoasters, and construction equipment </a:t>
            </a:r>
          </a:p>
          <a:p>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You can find fluid power components in aerospace, agriculture, automation, construction, energy, entertainment, forestry, food processing, lawn &amp; garden, marine, material handling, medical devices, mining, oil &amp; gas, packaging, transportation and more.</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Water and hydraulic oil are primarily incompressible pressurized liquids, allowing the fluids to generate high force in a hydraulic application like excavator equipment  </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Compressed air and nitrogen are highly compressible, meaning they are not as strong as hydraulic fluids….but still great for specified pneumatic applications like automated “pick in place” food packaging applications    </a:t>
            </a:r>
          </a:p>
          <a:p>
            <a:endParaRPr lang="en-US" sz="1200" b="0" i="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BA4AC4D8-524F-BD74-6448-BB6AE969E67A}"/>
              </a:ext>
            </a:extLst>
          </p:cNvPr>
          <p:cNvSpPr>
            <a:spLocks noGrp="1"/>
          </p:cNvSpPr>
          <p:nvPr>
            <p:ph type="sldNum" sz="quarter" idx="5"/>
          </p:nvPr>
        </p:nvSpPr>
        <p:spPr/>
        <p:txBody>
          <a:bodyPr/>
          <a:lstStyle/>
          <a:p>
            <a:fld id="{5B620108-AC92-48FD-B995-27EF60A0BF62}" type="slidenum">
              <a:rPr lang="en-US" smtClean="0"/>
              <a:t>10</a:t>
            </a:fld>
            <a:endParaRPr lang="en-US" dirty="0"/>
          </a:p>
        </p:txBody>
      </p:sp>
    </p:spTree>
    <p:extLst>
      <p:ext uri="{BB962C8B-B14F-4D97-AF65-F5344CB8AC3E}">
        <p14:creationId xmlns:p14="http://schemas.microsoft.com/office/powerpoint/2010/main" val="421280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AEA9-8F47-9380-76F1-CE9C933B99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C24CFA-A085-F915-8134-5769F00ABF47}"/>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F28BA43C-00F1-F7D5-56A8-880823D245BC}"/>
              </a:ext>
            </a:extLst>
          </p:cNvPr>
          <p:cNvSpPr>
            <a:spLocks noGrp="1"/>
          </p:cNvSpPr>
          <p:nvPr>
            <p:ph type="body" idx="1"/>
          </p:nvPr>
        </p:nvSpPr>
        <p:spPr/>
        <p:txBody>
          <a:bodyPr/>
          <a:lstStyle/>
          <a:p>
            <a:endParaRPr lang="en-US" b="0"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D798B0C-9CF6-B2A7-2A2A-89C2006364C7}"/>
              </a:ext>
            </a:extLst>
          </p:cNvPr>
          <p:cNvSpPr>
            <a:spLocks noGrp="1"/>
          </p:cNvSpPr>
          <p:nvPr>
            <p:ph type="sldNum" sz="quarter" idx="5"/>
          </p:nvPr>
        </p:nvSpPr>
        <p:spPr/>
        <p:txBody>
          <a:bodyPr/>
          <a:lstStyle/>
          <a:p>
            <a:fld id="{5B620108-AC92-48FD-B995-27EF60A0BF62}" type="slidenum">
              <a:rPr lang="en-US" smtClean="0"/>
              <a:t>11</a:t>
            </a:fld>
            <a:endParaRPr lang="en-US" dirty="0"/>
          </a:p>
        </p:txBody>
      </p:sp>
    </p:spTree>
    <p:extLst>
      <p:ext uri="{BB962C8B-B14F-4D97-AF65-F5344CB8AC3E}">
        <p14:creationId xmlns:p14="http://schemas.microsoft.com/office/powerpoint/2010/main" val="2795017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8A8C4-1A92-BAE3-C6F3-9D88DA93A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4A5DD1-C235-AFF2-B369-D8EEEDD13C3B}"/>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1488D57E-5249-0D64-B28F-20901FF302DB}"/>
              </a:ext>
            </a:extLst>
          </p:cNvPr>
          <p:cNvSpPr>
            <a:spLocks noGrp="1"/>
          </p:cNvSpPr>
          <p:nvPr>
            <p:ph type="body" idx="1"/>
          </p:nvPr>
        </p:nvSpPr>
        <p:spPr/>
        <p:txBody>
          <a:bodyPr/>
          <a:lstStyle/>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Pascal's law states that when there is an increase in pressure at any point in a confined fluid, there is an equal increase at every other point in the container.</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400" b="1" i="0" kern="1200" dirty="0">
                <a:solidFill>
                  <a:schemeClr val="tx1"/>
                </a:solidFill>
                <a:effectLst/>
                <a:latin typeface="+mn-lt"/>
                <a:ea typeface="+mn-ea"/>
                <a:cs typeface="+mn-cs"/>
              </a:rPr>
              <a:t>Example A,</a:t>
            </a:r>
            <a:r>
              <a:rPr lang="en-US" sz="1200" b="1" i="0" kern="1200" dirty="0">
                <a:solidFill>
                  <a:schemeClr val="tx1"/>
                </a:solidFill>
                <a:effectLst/>
                <a:latin typeface="+mn-lt"/>
                <a:ea typeface="+mn-ea"/>
                <a:cs typeface="+mn-cs"/>
              </a:rPr>
              <a:t> the container contains a fluid, so there is an increase in pressure as the length of the column of liquid increases, due to the increased mass of the fluid.  </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If the container had an increase in overall pressure, that same added pressure would affect each of the gauges (see image)….and the liquid throughout… the same. </a:t>
            </a:r>
          </a:p>
          <a:p>
            <a:pPr marL="628650" lvl="1"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rgbClr val="D9272E"/>
                </a:solidFill>
                <a:effectLst/>
                <a:latin typeface="+mn-lt"/>
                <a:ea typeface="+mn-ea"/>
                <a:cs typeface="+mn-cs"/>
              </a:rPr>
              <a:t>For example</a:t>
            </a:r>
            <a:r>
              <a:rPr lang="en-US" sz="1200" b="0" i="0" kern="1200" dirty="0">
                <a:solidFill>
                  <a:schemeClr val="tx1"/>
                </a:solidFill>
                <a:effectLst/>
                <a:latin typeface="+mn-lt"/>
                <a:ea typeface="+mn-ea"/>
                <a:cs typeface="+mn-cs"/>
              </a:rPr>
              <a:t>… gages </a:t>
            </a:r>
            <a:r>
              <a:rPr lang="en-US" sz="1200" b="0" i="0" kern="1200" dirty="0" err="1">
                <a:solidFill>
                  <a:schemeClr val="tx1"/>
                </a:solidFill>
                <a:effectLst/>
                <a:latin typeface="+mn-lt"/>
                <a:ea typeface="+mn-ea"/>
                <a:cs typeface="+mn-cs"/>
              </a:rPr>
              <a:t>P1</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P2</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P3</a:t>
            </a:r>
            <a:r>
              <a:rPr lang="en-US" sz="1200" b="0" i="0" kern="1200" dirty="0">
                <a:solidFill>
                  <a:schemeClr val="tx1"/>
                </a:solidFill>
                <a:effectLst/>
                <a:latin typeface="+mn-lt"/>
                <a:ea typeface="+mn-ea"/>
                <a:cs typeface="+mn-cs"/>
              </a:rPr>
              <a:t> were originally 1, 3, 5 units of pressure, and </a:t>
            </a:r>
            <a:r>
              <a:rPr lang="en-US" sz="1400" b="1" i="0" kern="1200" dirty="0">
                <a:solidFill>
                  <a:schemeClr val="tx1"/>
                </a:solidFill>
                <a:effectLst/>
                <a:latin typeface="+mn-lt"/>
                <a:ea typeface="+mn-ea"/>
                <a:cs typeface="+mn-cs"/>
              </a:rPr>
              <a:t>5 units of pressure were added </a:t>
            </a:r>
            <a:r>
              <a:rPr lang="en-US" sz="1200" b="0" i="0" kern="1200" dirty="0">
                <a:solidFill>
                  <a:schemeClr val="tx1"/>
                </a:solidFill>
                <a:effectLst/>
                <a:latin typeface="+mn-lt"/>
                <a:ea typeface="+mn-ea"/>
                <a:cs typeface="+mn-cs"/>
              </a:rPr>
              <a:t>to the system, the new gage readings would be 6, 8, and 10.</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400" b="1" i="0" kern="1200" dirty="0">
              <a:solidFill>
                <a:srgbClr val="00629E"/>
              </a:solidFill>
              <a:effectLst/>
              <a:latin typeface="+mn-lt"/>
              <a:ea typeface="+mn-ea"/>
              <a:cs typeface="+mn-cs"/>
            </a:endParaRPr>
          </a:p>
          <a:p>
            <a:pPr marL="171450" indent="-171450">
              <a:buFont typeface="Arial" panose="020B0604020202020204" pitchFamily="34" charset="0"/>
              <a:buChar char="•"/>
            </a:pPr>
            <a:r>
              <a:rPr lang="en-US" sz="1400" b="1" i="0" kern="1200" dirty="0">
                <a:solidFill>
                  <a:srgbClr val="00629E"/>
                </a:solidFill>
                <a:effectLst/>
                <a:latin typeface="+mn-lt"/>
                <a:ea typeface="+mn-ea"/>
                <a:cs typeface="+mn-cs"/>
              </a:rPr>
              <a:t>Example B</a:t>
            </a:r>
            <a:r>
              <a:rPr lang="en-US" sz="1200" b="1" i="0" kern="1200" dirty="0">
                <a:solidFill>
                  <a:srgbClr val="00629E"/>
                </a:solidFill>
                <a:effectLst/>
                <a:latin typeface="+mn-lt"/>
                <a:ea typeface="+mn-ea"/>
                <a:cs typeface="+mn-cs"/>
              </a:rPr>
              <a:t>, </a:t>
            </a:r>
            <a:r>
              <a:rPr lang="en-US" sz="1200" b="1" i="0" kern="1200" dirty="0">
                <a:solidFill>
                  <a:schemeClr val="tx1"/>
                </a:solidFill>
                <a:effectLst/>
                <a:latin typeface="+mn-lt"/>
                <a:ea typeface="+mn-ea"/>
                <a:cs typeface="+mn-cs"/>
              </a:rPr>
              <a:t>Pascal’s Law allows the forces to be multiplied….</a:t>
            </a:r>
          </a:p>
          <a:p>
            <a:pPr marL="171450" indent="-171450">
              <a:buFont typeface="Arial" panose="020B0604020202020204" pitchFamily="34" charset="0"/>
              <a:buChar char="•"/>
            </a:pPr>
            <a:endParaRPr lang="en-US" sz="1200" b="1" i="0" kern="1200" dirty="0">
              <a:solidFill>
                <a:srgbClr val="00629E"/>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cylinder on the left shows a cross-section area of 1 square inch; the cylinder on the right shows a cross-section area of 10 square inches. </a:t>
            </a:r>
          </a:p>
          <a:p>
            <a:pPr marL="628650" lvl="1"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cylinder on the left has a weight (force) on 1 pound acting downward on the piston (</a:t>
            </a:r>
            <a:r>
              <a:rPr lang="en-US" sz="1200" b="0" i="0" kern="1200" dirty="0" err="1">
                <a:solidFill>
                  <a:schemeClr val="tx1"/>
                </a:solidFill>
                <a:effectLst/>
                <a:latin typeface="+mn-lt"/>
                <a:ea typeface="+mn-ea"/>
                <a:cs typeface="+mn-cs"/>
              </a:rPr>
              <a:t>F1</a:t>
            </a:r>
            <a:r>
              <a:rPr lang="en-US" sz="1200" b="0" i="0" kern="1200" dirty="0">
                <a:solidFill>
                  <a:schemeClr val="tx1"/>
                </a:solidFill>
                <a:effectLst/>
                <a:latin typeface="+mn-lt"/>
                <a:ea typeface="+mn-ea"/>
                <a:cs typeface="+mn-cs"/>
              </a:rPr>
              <a:t>), which lowers the fluid 10 inches. </a:t>
            </a:r>
          </a:p>
          <a:p>
            <a:pPr marL="628650" lvl="1"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As a result of this force, the piston on the right lifts a 10-pound weight </a:t>
            </a:r>
            <a:r>
              <a:rPr lang="en-US" sz="1200" b="1" i="0" kern="1200" dirty="0">
                <a:solidFill>
                  <a:schemeClr val="tx1"/>
                </a:solidFill>
                <a:effectLst/>
                <a:latin typeface="+mn-lt"/>
                <a:ea typeface="+mn-ea"/>
                <a:cs typeface="+mn-cs"/>
              </a:rPr>
              <a:t>a distance of 1-inch.</a:t>
            </a:r>
          </a:p>
          <a:p>
            <a:pPr marL="628650" lvl="1"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1-pound load on the 1 square inch area causes an increase in pressure on the fluid in the system. </a:t>
            </a:r>
          </a:p>
          <a:p>
            <a:pPr marL="628650" lvl="1"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This pressure is distributed equally throughout and acts on every square inch of the 10 square inch area of the large piston. </a:t>
            </a:r>
          </a:p>
          <a:p>
            <a:pPr marL="628650" lvl="1"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Again, the larger piston lifts-up a 10-pound weight . The larger the cross-section area of the second piston, the larger the mechanical advantage, and the more weight it lifts.</a:t>
            </a:r>
          </a:p>
          <a:p>
            <a:pPr marL="0" indent="0">
              <a:buFont typeface="Arial" panose="020B0604020202020204" pitchFamily="34" charset="0"/>
              <a:buNone/>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26DF2DEB-7039-B91E-6CF7-DAB4BBAD50A9}"/>
              </a:ext>
            </a:extLst>
          </p:cNvPr>
          <p:cNvSpPr>
            <a:spLocks noGrp="1"/>
          </p:cNvSpPr>
          <p:nvPr>
            <p:ph type="sldNum" sz="quarter" idx="5"/>
          </p:nvPr>
        </p:nvSpPr>
        <p:spPr/>
        <p:txBody>
          <a:bodyPr/>
          <a:lstStyle/>
          <a:p>
            <a:fld id="{5B620108-AC92-48FD-B995-27EF60A0BF62}" type="slidenum">
              <a:rPr lang="en-US" smtClean="0"/>
              <a:t>12</a:t>
            </a:fld>
            <a:endParaRPr lang="en-US" dirty="0"/>
          </a:p>
        </p:txBody>
      </p:sp>
    </p:spTree>
    <p:extLst>
      <p:ext uri="{BB962C8B-B14F-4D97-AF65-F5344CB8AC3E}">
        <p14:creationId xmlns:p14="http://schemas.microsoft.com/office/powerpoint/2010/main" val="9878904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p:cNvSpPr>
            <a:spLocks noGrp="1"/>
          </p:cNvSpPr>
          <p:nvPr>
            <p:ph type="body" idx="1"/>
          </p:nvPr>
        </p:nvSpPr>
        <p:spPr/>
        <p:txBody>
          <a:bodyPr/>
          <a:lstStyle/>
          <a:p>
            <a:endParaRPr lang="en-US" b="0"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5B620108-AC92-48FD-B995-27EF60A0BF62}" type="slidenum">
              <a:rPr lang="en-US" smtClean="0"/>
              <a:t>13</a:t>
            </a:fld>
            <a:endParaRPr lang="en-US" dirty="0"/>
          </a:p>
        </p:txBody>
      </p:sp>
    </p:spTree>
    <p:extLst>
      <p:ext uri="{BB962C8B-B14F-4D97-AF65-F5344CB8AC3E}">
        <p14:creationId xmlns:p14="http://schemas.microsoft.com/office/powerpoint/2010/main" val="656229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BBA67-BF7E-3744-DAC9-17A266E0F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6B842C-CCFD-430F-63DF-7FBE50C2E41F}"/>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0C8C777A-7900-4062-7983-25AA6CD547F0}"/>
              </a:ext>
            </a:extLst>
          </p:cNvPr>
          <p:cNvSpPr>
            <a:spLocks noGrp="1"/>
          </p:cNvSpPr>
          <p:nvPr>
            <p:ph type="body" idx="1"/>
          </p:nvPr>
        </p:nvSpPr>
        <p:spPr/>
        <p:txBody>
          <a:bodyPr/>
          <a:lstStyle/>
          <a:p>
            <a:endParaRPr lang="en-US" b="0"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95608E7A-76A7-AB88-98FB-A628BA5C40C2}"/>
              </a:ext>
            </a:extLst>
          </p:cNvPr>
          <p:cNvSpPr>
            <a:spLocks noGrp="1"/>
          </p:cNvSpPr>
          <p:nvPr>
            <p:ph type="sldNum" sz="quarter" idx="5"/>
          </p:nvPr>
        </p:nvSpPr>
        <p:spPr/>
        <p:txBody>
          <a:bodyPr/>
          <a:lstStyle/>
          <a:p>
            <a:fld id="{5B620108-AC92-48FD-B995-27EF60A0BF62}" type="slidenum">
              <a:rPr lang="en-US" smtClean="0"/>
              <a:t>14</a:t>
            </a:fld>
            <a:endParaRPr lang="en-US" dirty="0"/>
          </a:p>
        </p:txBody>
      </p:sp>
    </p:spTree>
    <p:extLst>
      <p:ext uri="{BB962C8B-B14F-4D97-AF65-F5344CB8AC3E}">
        <p14:creationId xmlns:p14="http://schemas.microsoft.com/office/powerpoint/2010/main" val="949702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84313-FED0-2CFA-E111-07B5157F04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BFA1C-B9DD-8604-0E0E-2B2582F8D75B}"/>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63F4DDFF-6669-887C-1915-241DBB61636B}"/>
              </a:ext>
            </a:extLst>
          </p:cNvPr>
          <p:cNvSpPr>
            <a:spLocks noGrp="1"/>
          </p:cNvSpPr>
          <p:nvPr>
            <p:ph type="body" idx="1"/>
          </p:nvPr>
        </p:nvSpPr>
        <p:spPr/>
        <p:txBody>
          <a:bodyPr/>
          <a:lstStyle/>
          <a:p>
            <a:endParaRPr lang="en-US" b="1" dirty="0"/>
          </a:p>
          <a:p>
            <a:endParaRPr lang="en-US" dirty="0"/>
          </a:p>
        </p:txBody>
      </p:sp>
      <p:sp>
        <p:nvSpPr>
          <p:cNvPr id="4" name="Slide Number Placeholder 3">
            <a:extLst>
              <a:ext uri="{FF2B5EF4-FFF2-40B4-BE49-F238E27FC236}">
                <a16:creationId xmlns:a16="http://schemas.microsoft.com/office/drawing/2014/main" id="{6CCFC2FE-E8DA-2C24-47D8-27F5D0782EB1}"/>
              </a:ext>
            </a:extLst>
          </p:cNvPr>
          <p:cNvSpPr>
            <a:spLocks noGrp="1"/>
          </p:cNvSpPr>
          <p:nvPr>
            <p:ph type="sldNum" sz="quarter" idx="5"/>
          </p:nvPr>
        </p:nvSpPr>
        <p:spPr/>
        <p:txBody>
          <a:bodyPr/>
          <a:lstStyle/>
          <a:p>
            <a:fld id="{5B620108-AC92-48FD-B995-27EF60A0BF62}" type="slidenum">
              <a:rPr lang="en-US" smtClean="0"/>
              <a:t>15</a:t>
            </a:fld>
            <a:endParaRPr lang="en-US" dirty="0"/>
          </a:p>
        </p:txBody>
      </p:sp>
    </p:spTree>
    <p:extLst>
      <p:ext uri="{BB962C8B-B14F-4D97-AF65-F5344CB8AC3E}">
        <p14:creationId xmlns:p14="http://schemas.microsoft.com/office/powerpoint/2010/main" val="3683109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979FF-0234-C64B-3B58-B71FD8427E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A45A3D-B640-15C1-17D2-01B11F877BAB}"/>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57D091E7-6E3F-F574-D0FA-88426B5C0885}"/>
              </a:ext>
            </a:extLst>
          </p:cNvPr>
          <p:cNvSpPr>
            <a:spLocks noGrp="1"/>
          </p:cNvSpPr>
          <p:nvPr>
            <p:ph type="body" idx="1"/>
          </p:nvPr>
        </p:nvSpPr>
        <p:spPr/>
        <p:txBody>
          <a:bodyPr/>
          <a:lstStyle/>
          <a:p>
            <a:pPr marL="0" indent="0">
              <a:buFont typeface="Arial" panose="020B0604020202020204" pitchFamily="34" charset="0"/>
              <a:buNone/>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Both kits have pre-cut and drilled parts; teams will only need the tools listed on the slide. They do not need their saws, drills, miter board, file, etc. </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Make sure teams are only using the parts / materials packed in the Lifter Bag and Rotating Platform Bag</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Rulers: Teams may not have used a ruler since 3</a:t>
            </a:r>
            <a:r>
              <a:rPr lang="en-US" sz="1200" b="1" i="0" kern="1200" baseline="30000" dirty="0">
                <a:solidFill>
                  <a:schemeClr val="tx1"/>
                </a:solidFill>
                <a:effectLst/>
                <a:latin typeface="+mn-lt"/>
                <a:ea typeface="+mn-ea"/>
                <a:cs typeface="+mn-cs"/>
              </a:rPr>
              <a:t>rd</a:t>
            </a:r>
            <a:r>
              <a:rPr lang="en-US" sz="1200" b="1" i="0" kern="1200" dirty="0">
                <a:solidFill>
                  <a:schemeClr val="tx1"/>
                </a:solidFill>
                <a:effectLst/>
                <a:latin typeface="+mn-lt"/>
                <a:ea typeface="+mn-ea"/>
                <a:cs typeface="+mn-cs"/>
              </a:rPr>
              <a:t> grade; some will need a refresher.  Suggestion – have teachers / volunteers assist teams as needed.</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Start with Exercise #1 (Lifer Bag – which includes the Cube parts); we suggest each team divides the work; half works on the cube assembly, and other half works on the Lifter. </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Option: If ahead of schedule…use 3-5 minutes to allow teams to  ask questions and/or share tips regarding the Lifter  &amp; Cube build   </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Exercise #2 (Rotating Platform Bag) can be managed by 1-2 people. </a:t>
            </a:r>
            <a:r>
              <a:rPr lang="en-US" sz="1200" b="1" i="0" kern="1200" dirty="0">
                <a:solidFill>
                  <a:srgbClr val="D9272E"/>
                </a:solidFill>
                <a:effectLst/>
                <a:latin typeface="+mn-lt"/>
                <a:ea typeface="+mn-ea"/>
                <a:cs typeface="+mn-cs"/>
              </a:rPr>
              <a:t>Recommendation </a:t>
            </a:r>
            <a:r>
              <a:rPr lang="en-US" sz="1200" b="1" i="0" kern="1200" dirty="0">
                <a:solidFill>
                  <a:schemeClr val="tx1"/>
                </a:solidFill>
                <a:effectLst/>
                <a:latin typeface="+mn-lt"/>
                <a:ea typeface="+mn-ea"/>
                <a:cs typeface="+mn-cs"/>
              </a:rPr>
              <a:t>- as people complete “their half” of the Lifter &amp; Cube, allow them to work on the Rotating Platform to maximize build time.  </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Teams need 1-2 people to be familiar with how the Rotator is built / works, so the team can replicate the construction during the prototype build at school and on Challenge Day  </a:t>
            </a:r>
          </a:p>
          <a:p>
            <a:pPr marL="0" indent="0">
              <a:buFont typeface="Arial" panose="020B0604020202020204" pitchFamily="34" charset="0"/>
              <a:buNone/>
            </a:pPr>
            <a:r>
              <a:rPr lang="en-US" sz="1200" b="1" i="0" kern="1200" dirty="0">
                <a:solidFill>
                  <a:schemeClr val="tx1"/>
                </a:solidFill>
                <a:effectLst/>
                <a:latin typeface="+mn-lt"/>
                <a:ea typeface="+mn-ea"/>
                <a:cs typeface="+mn-cs"/>
              </a:rPr>
              <a:t> </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93D82708-8E44-590B-1AB9-80B271CA9F75}"/>
              </a:ext>
            </a:extLst>
          </p:cNvPr>
          <p:cNvSpPr>
            <a:spLocks noGrp="1"/>
          </p:cNvSpPr>
          <p:nvPr>
            <p:ph type="sldNum" sz="quarter" idx="5"/>
          </p:nvPr>
        </p:nvSpPr>
        <p:spPr/>
        <p:txBody>
          <a:bodyPr/>
          <a:lstStyle/>
          <a:p>
            <a:fld id="{5B620108-AC92-48FD-B995-27EF60A0BF62}" type="slidenum">
              <a:rPr lang="en-US" smtClean="0"/>
              <a:t>16</a:t>
            </a:fld>
            <a:endParaRPr lang="en-US" dirty="0"/>
          </a:p>
        </p:txBody>
      </p:sp>
    </p:spTree>
    <p:extLst>
      <p:ext uri="{BB962C8B-B14F-4D97-AF65-F5344CB8AC3E}">
        <p14:creationId xmlns:p14="http://schemas.microsoft.com/office/powerpoint/2010/main" val="4279603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87A18-C2A2-9CB2-0DD3-CD64E5B915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335227-5F9E-79EE-4019-27562B589879}"/>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B14869F7-7B60-5E6C-BFF6-F4DDDB1370E4}"/>
              </a:ext>
            </a:extLst>
          </p:cNvPr>
          <p:cNvSpPr>
            <a:spLocks noGrp="1"/>
          </p:cNvSpPr>
          <p:nvPr>
            <p:ph type="body" idx="1"/>
          </p:nvPr>
        </p:nvSpPr>
        <p:spPr/>
        <p:txBody>
          <a:bodyPr/>
          <a:lstStyle/>
          <a:p>
            <a:pPr marL="0" indent="0">
              <a:buFont typeface="Arial" panose="020B0604020202020204" pitchFamily="34" charset="0"/>
              <a:buNone/>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dirty="0"/>
              <a:t>EXPLAIN &amp; SHOW HOW TO APPLY WOOD GLUE.  </a:t>
            </a:r>
          </a:p>
          <a:p>
            <a:pPr marL="171450" indent="-171450">
              <a:buFont typeface="Arial" panose="020B0604020202020204" pitchFamily="34" charset="0"/>
              <a:buChar cha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0" indent="0">
              <a:buFont typeface="Arial" panose="020B0604020202020204" pitchFamily="34" charset="0"/>
              <a:buNone/>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81ADB9AF-B4CF-9072-1C5D-0CFDC9B1CF51}"/>
              </a:ext>
            </a:extLst>
          </p:cNvPr>
          <p:cNvSpPr>
            <a:spLocks noGrp="1"/>
          </p:cNvSpPr>
          <p:nvPr>
            <p:ph type="sldNum" sz="quarter" idx="5"/>
          </p:nvPr>
        </p:nvSpPr>
        <p:spPr/>
        <p:txBody>
          <a:bodyPr/>
          <a:lstStyle/>
          <a:p>
            <a:fld id="{5B620108-AC92-48FD-B995-27EF60A0BF62}" type="slidenum">
              <a:rPr lang="en-US" smtClean="0"/>
              <a:t>17</a:t>
            </a:fld>
            <a:endParaRPr lang="en-US" dirty="0"/>
          </a:p>
        </p:txBody>
      </p:sp>
    </p:spTree>
    <p:extLst>
      <p:ext uri="{BB962C8B-B14F-4D97-AF65-F5344CB8AC3E}">
        <p14:creationId xmlns:p14="http://schemas.microsoft.com/office/powerpoint/2010/main" val="12676630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4E161-5DF1-2F42-8D71-8E21F1412A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04EB49-8531-DE94-D653-CA519993CFE4}"/>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4B6C227E-7807-2871-70B3-485657608E97}"/>
              </a:ext>
            </a:extLst>
          </p:cNvPr>
          <p:cNvSpPr>
            <a:spLocks noGrp="1"/>
          </p:cNvSpPr>
          <p:nvPr>
            <p:ph type="body" idx="1"/>
          </p:nvPr>
        </p:nvSpPr>
        <p:spPr/>
        <p:txBody>
          <a:bodyPr/>
          <a:lstStyle/>
          <a:p>
            <a:pPr marL="0" indent="0">
              <a:buFont typeface="Arial" panose="020B0604020202020204" pitchFamily="34" charset="0"/>
              <a:buNone/>
            </a:pPr>
            <a:endParaRPr lang="en-US" sz="1200" b="1" i="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4FE9AA4B-C86A-0655-60F4-F23239D53779}"/>
              </a:ext>
            </a:extLst>
          </p:cNvPr>
          <p:cNvSpPr>
            <a:spLocks noGrp="1"/>
          </p:cNvSpPr>
          <p:nvPr>
            <p:ph type="sldNum" sz="quarter" idx="5"/>
          </p:nvPr>
        </p:nvSpPr>
        <p:spPr/>
        <p:txBody>
          <a:bodyPr/>
          <a:lstStyle/>
          <a:p>
            <a:fld id="{5B620108-AC92-48FD-B995-27EF60A0BF62}" type="slidenum">
              <a:rPr lang="en-US" smtClean="0"/>
              <a:t>18</a:t>
            </a:fld>
            <a:endParaRPr lang="en-US" dirty="0"/>
          </a:p>
        </p:txBody>
      </p:sp>
    </p:spTree>
    <p:extLst>
      <p:ext uri="{BB962C8B-B14F-4D97-AF65-F5344CB8AC3E}">
        <p14:creationId xmlns:p14="http://schemas.microsoft.com/office/powerpoint/2010/main" val="38394960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B5DA3-BEED-8634-FC05-9EFA19F6F2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D96E99-8FEE-36D3-5B91-07C9872FD348}"/>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AE3F74F3-1057-2AC2-3EB0-D7CD9AECFBF0}"/>
              </a:ext>
            </a:extLst>
          </p:cNvPr>
          <p:cNvSpPr>
            <a:spLocks noGrp="1"/>
          </p:cNvSpPr>
          <p:nvPr>
            <p:ph type="body" idx="1"/>
          </p:nvPr>
        </p:nvSpPr>
        <p:spPr/>
        <p:txBody>
          <a:bodyPr/>
          <a:lstStyle/>
          <a:p>
            <a:endParaRPr lang="en-US" b="1" dirty="0"/>
          </a:p>
          <a:p>
            <a:endParaRPr lang="en-US" dirty="0"/>
          </a:p>
        </p:txBody>
      </p:sp>
      <p:sp>
        <p:nvSpPr>
          <p:cNvPr id="4" name="Slide Number Placeholder 3">
            <a:extLst>
              <a:ext uri="{FF2B5EF4-FFF2-40B4-BE49-F238E27FC236}">
                <a16:creationId xmlns:a16="http://schemas.microsoft.com/office/drawing/2014/main" id="{30CD1EA0-BC5B-BD8F-5C6A-3D7C51BC559A}"/>
              </a:ext>
            </a:extLst>
          </p:cNvPr>
          <p:cNvSpPr>
            <a:spLocks noGrp="1"/>
          </p:cNvSpPr>
          <p:nvPr>
            <p:ph type="sldNum" sz="quarter" idx="5"/>
          </p:nvPr>
        </p:nvSpPr>
        <p:spPr/>
        <p:txBody>
          <a:bodyPr/>
          <a:lstStyle/>
          <a:p>
            <a:fld id="{5B620108-AC92-48FD-B995-27EF60A0BF62}" type="slidenum">
              <a:rPr lang="en-US" smtClean="0"/>
              <a:t>19</a:t>
            </a:fld>
            <a:endParaRPr lang="en-US" dirty="0"/>
          </a:p>
        </p:txBody>
      </p:sp>
    </p:spTree>
    <p:extLst>
      <p:ext uri="{BB962C8B-B14F-4D97-AF65-F5344CB8AC3E}">
        <p14:creationId xmlns:p14="http://schemas.microsoft.com/office/powerpoint/2010/main" val="2991078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56C3D-CBD7-5625-B326-156BCD8A5D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426580-283B-7DA9-5B1C-4CE1CA8CAE14}"/>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8EC22C58-D290-A4BC-9979-D90503A428E0}"/>
              </a:ext>
            </a:extLst>
          </p:cNvPr>
          <p:cNvSpPr>
            <a:spLocks noGrp="1"/>
          </p:cNvSpPr>
          <p:nvPr>
            <p:ph type="body" idx="1"/>
          </p:nvPr>
        </p:nvSpPr>
        <p:spPr/>
        <p:txBody>
          <a:bodyPr/>
          <a:lstStyle/>
          <a:p>
            <a:endParaRPr lang="en-US" b="1" dirty="0"/>
          </a:p>
          <a:p>
            <a:r>
              <a:rPr lang="en-US" b="1" dirty="0"/>
              <a:t>Host / organizer – make sure you demonstrate how to use the tools.  Do not assume the students and educators know how to use them.</a:t>
            </a:r>
          </a:p>
        </p:txBody>
      </p:sp>
      <p:sp>
        <p:nvSpPr>
          <p:cNvPr id="4" name="Slide Number Placeholder 3">
            <a:extLst>
              <a:ext uri="{FF2B5EF4-FFF2-40B4-BE49-F238E27FC236}">
                <a16:creationId xmlns:a16="http://schemas.microsoft.com/office/drawing/2014/main" id="{50A3C118-F783-E229-F6B4-2B7C666C813A}"/>
              </a:ext>
            </a:extLst>
          </p:cNvPr>
          <p:cNvSpPr>
            <a:spLocks noGrp="1"/>
          </p:cNvSpPr>
          <p:nvPr>
            <p:ph type="sldNum" sz="quarter" idx="5"/>
          </p:nvPr>
        </p:nvSpPr>
        <p:spPr/>
        <p:txBody>
          <a:bodyPr/>
          <a:lstStyle/>
          <a:p>
            <a:fld id="{5B620108-AC92-48FD-B995-27EF60A0BF62}" type="slidenum">
              <a:rPr lang="en-US" smtClean="0"/>
              <a:t>20</a:t>
            </a:fld>
            <a:endParaRPr lang="en-US" dirty="0"/>
          </a:p>
        </p:txBody>
      </p:sp>
    </p:spTree>
    <p:extLst>
      <p:ext uri="{BB962C8B-B14F-4D97-AF65-F5344CB8AC3E}">
        <p14:creationId xmlns:p14="http://schemas.microsoft.com/office/powerpoint/2010/main" val="13675713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53B13-D928-47AB-FBEB-8DBC3E323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7FC38-4601-8C60-15B7-606E09AF1236}"/>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E0A5D286-841E-583C-A5BA-958F2C7205A3}"/>
              </a:ext>
            </a:extLst>
          </p:cNvPr>
          <p:cNvSpPr>
            <a:spLocks noGrp="1"/>
          </p:cNvSpPr>
          <p:nvPr>
            <p:ph type="body" idx="1"/>
          </p:nvPr>
        </p:nvSpPr>
        <p:spPr/>
        <p:txBody>
          <a:bodyPr/>
          <a:lstStyle/>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The Hot Glue Guns may be used on Challenge Day…but not on Workshop Day or during the time students return to the classroom to research, design, and build the working prototype.</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Glue gun sticks will be packed in the Challenge Day kit boxes</a:t>
            </a: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34B5D8F1-D7F4-3B91-021C-8EFE9EAAA17C}"/>
              </a:ext>
            </a:extLst>
          </p:cNvPr>
          <p:cNvSpPr>
            <a:spLocks noGrp="1"/>
          </p:cNvSpPr>
          <p:nvPr>
            <p:ph type="sldNum" sz="quarter" idx="5"/>
          </p:nvPr>
        </p:nvSpPr>
        <p:spPr/>
        <p:txBody>
          <a:bodyPr/>
          <a:lstStyle/>
          <a:p>
            <a:fld id="{5B620108-AC92-48FD-B995-27EF60A0BF62}" type="slidenum">
              <a:rPr lang="en-US" smtClean="0"/>
              <a:t>21</a:t>
            </a:fld>
            <a:endParaRPr lang="en-US" dirty="0"/>
          </a:p>
        </p:txBody>
      </p:sp>
    </p:spTree>
    <p:extLst>
      <p:ext uri="{BB962C8B-B14F-4D97-AF65-F5344CB8AC3E}">
        <p14:creationId xmlns:p14="http://schemas.microsoft.com/office/powerpoint/2010/main" val="2028075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E5138-CCAF-48BA-7800-98E55B503C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38F692-0CB5-5707-4BD0-1E4559B7A92F}"/>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613025D0-3714-620E-5280-86490B996962}"/>
              </a:ext>
            </a:extLst>
          </p:cNvPr>
          <p:cNvSpPr>
            <a:spLocks noGrp="1"/>
          </p:cNvSpPr>
          <p:nvPr>
            <p:ph type="body" idx="1"/>
          </p:nvPr>
        </p:nvSpPr>
        <p:spPr/>
        <p:txBody>
          <a:bodyPr/>
          <a:lstStyle/>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Have teams double check the contents of their tool kits</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Walk through the Tool Kit; invite volunteers &amp; educator walk around and assist team in need of help </a:t>
            </a:r>
          </a:p>
          <a:p>
            <a:pPr marL="0" indent="0">
              <a:buFont typeface="Arial" panose="020B0604020202020204" pitchFamily="34" charset="0"/>
              <a:buNone/>
            </a:pPr>
            <a:endParaRPr lang="en-US" sz="1200" b="1" i="0" kern="1200" dirty="0">
              <a:solidFill>
                <a:schemeClr val="tx1"/>
              </a:solidFill>
              <a:effectLst/>
              <a:latin typeface="+mn-lt"/>
              <a:ea typeface="+mn-ea"/>
              <a:cs typeface="+mn-cs"/>
            </a:endParaRPr>
          </a:p>
          <a:p>
            <a:pPr marL="0" indent="0">
              <a:buFont typeface="Arial" panose="020B0604020202020204" pitchFamily="34" charset="0"/>
              <a:buNone/>
            </a:pPr>
            <a:r>
              <a:rPr lang="en-US" sz="1200" b="1" i="0" kern="1200" dirty="0">
                <a:solidFill>
                  <a:schemeClr val="tx1"/>
                </a:solidFill>
                <a:effectLst/>
                <a:latin typeface="+mn-lt"/>
                <a:ea typeface="+mn-ea"/>
                <a:cs typeface="+mn-cs"/>
              </a:rPr>
              <a:t> </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65AB576E-9419-26BD-5EB7-F0C0DE62F9F8}"/>
              </a:ext>
            </a:extLst>
          </p:cNvPr>
          <p:cNvSpPr>
            <a:spLocks noGrp="1"/>
          </p:cNvSpPr>
          <p:nvPr>
            <p:ph type="sldNum" sz="quarter" idx="5"/>
          </p:nvPr>
        </p:nvSpPr>
        <p:spPr/>
        <p:txBody>
          <a:bodyPr/>
          <a:lstStyle/>
          <a:p>
            <a:fld id="{5B620108-AC92-48FD-B995-27EF60A0BF62}" type="slidenum">
              <a:rPr lang="en-US" smtClean="0"/>
              <a:t>22</a:t>
            </a:fld>
            <a:endParaRPr lang="en-US" dirty="0"/>
          </a:p>
        </p:txBody>
      </p:sp>
    </p:spTree>
    <p:extLst>
      <p:ext uri="{BB962C8B-B14F-4D97-AF65-F5344CB8AC3E}">
        <p14:creationId xmlns:p14="http://schemas.microsoft.com/office/powerpoint/2010/main" val="31417502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F89D4-7794-4FB5-3F73-82D63C687D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178E98-18AA-215C-97D5-EEA59F228FBB}"/>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E3F22A24-D091-2C5F-F45E-9B1E430BBEEE}"/>
              </a:ext>
            </a:extLst>
          </p:cNvPr>
          <p:cNvSpPr>
            <a:spLocks noGrp="1"/>
          </p:cNvSpPr>
          <p:nvPr>
            <p:ph type="body" idx="1"/>
          </p:nvPr>
        </p:nvSpPr>
        <p:spPr/>
        <p:txBody>
          <a:bodyPr/>
          <a:lstStyle/>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Miter Board and C- Clamp - </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The miter board is double sided and slotted. The slots are for holding wood and syringes during cutting, drilling, filing</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C-clamp is used to secure the miter board to the table as shown.  Demonstrate how the C-Clamp works, how the Miter board fits onto the table</a:t>
            </a:r>
          </a:p>
          <a:p>
            <a:pPr marL="628650" lvl="1"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0" kern="1200" dirty="0">
                <a:solidFill>
                  <a:schemeClr val="tx1"/>
                </a:solidFill>
                <a:effectLst/>
                <a:latin typeface="+mn-lt"/>
                <a:ea typeface="+mn-ea"/>
                <a:cs typeface="+mn-cs"/>
              </a:rPr>
              <a:t>8” File- </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no photo available</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Demonstrate how it works by filing a corner or edge of wood OR enlarging a hole (like the hole in the base block for the rotator peg)  </a:t>
            </a:r>
          </a:p>
          <a:p>
            <a:pPr marL="457200" lvl="1" indent="0">
              <a:buFont typeface="Arial" panose="020B0604020202020204" pitchFamily="34" charset="0"/>
              <a:buNone/>
            </a:pPr>
            <a:endParaRPr lang="en-US" sz="1200" b="1" i="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0" kern="1200" dirty="0">
                <a:solidFill>
                  <a:schemeClr val="tx1"/>
                </a:solidFill>
                <a:effectLst/>
                <a:latin typeface="+mn-lt"/>
                <a:ea typeface="+mn-ea"/>
                <a:cs typeface="+mn-cs"/>
              </a:rPr>
              <a:t>Kerf Razor Saw –</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Demonstrate how to make straight and 45-degree angled cuts using the miter board and a piece of wood</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Ask volunteers and teachers to walk around and confirm teams understand</a:t>
            </a:r>
          </a:p>
          <a:p>
            <a:pPr marL="628650" lvl="1"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0" kern="1200" dirty="0">
                <a:solidFill>
                  <a:schemeClr val="tx1"/>
                </a:solidFill>
                <a:effectLst/>
                <a:latin typeface="+mn-lt"/>
                <a:ea typeface="+mn-ea"/>
                <a:cs typeface="+mn-cs"/>
              </a:rPr>
              <a:t>Ruler –</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Remind them to measure from the black line at the beginning of the ruler (opposed to the physical end of the ruler)</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Remind them that there are eight </a:t>
            </a:r>
            <a:r>
              <a:rPr lang="en-US" sz="1200" b="1" i="0" kern="1200" dirty="0" err="1">
                <a:solidFill>
                  <a:schemeClr val="tx1"/>
                </a:solidFill>
                <a:effectLst/>
                <a:latin typeface="+mn-lt"/>
                <a:ea typeface="+mn-ea"/>
                <a:cs typeface="+mn-cs"/>
              </a:rPr>
              <a:t>8</a:t>
            </a:r>
            <a:r>
              <a:rPr lang="en-US" sz="1200" b="1" i="0" kern="1200" baseline="30000" dirty="0" err="1">
                <a:solidFill>
                  <a:schemeClr val="tx1"/>
                </a:solidFill>
                <a:effectLst/>
                <a:latin typeface="+mn-lt"/>
                <a:ea typeface="+mn-ea"/>
                <a:cs typeface="+mn-cs"/>
              </a:rPr>
              <a:t>ths</a:t>
            </a:r>
            <a:r>
              <a:rPr lang="en-US" sz="1200" b="1" i="0" kern="1200" baseline="300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 in 1 inch; show them where the 1/8” mark is located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Ask volunteers and teachers to walk around  and confirm teams understand	</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Drill – see next slide</a:t>
            </a: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5264DC15-AEE8-C615-134E-6DB790A768DE}"/>
              </a:ext>
            </a:extLst>
          </p:cNvPr>
          <p:cNvSpPr>
            <a:spLocks noGrp="1"/>
          </p:cNvSpPr>
          <p:nvPr>
            <p:ph type="sldNum" sz="quarter" idx="5"/>
          </p:nvPr>
        </p:nvSpPr>
        <p:spPr/>
        <p:txBody>
          <a:bodyPr/>
          <a:lstStyle/>
          <a:p>
            <a:fld id="{5B620108-AC92-48FD-B995-27EF60A0BF62}" type="slidenum">
              <a:rPr lang="en-US" smtClean="0"/>
              <a:t>23</a:t>
            </a:fld>
            <a:endParaRPr lang="en-US" dirty="0"/>
          </a:p>
        </p:txBody>
      </p:sp>
    </p:spTree>
    <p:extLst>
      <p:ext uri="{BB962C8B-B14F-4D97-AF65-F5344CB8AC3E}">
        <p14:creationId xmlns:p14="http://schemas.microsoft.com/office/powerpoint/2010/main" val="4068262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A447C-52D6-B8BF-078D-B7C0735698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85FF5-F0E6-76F3-025F-E4F5F20E0E3D}"/>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6CFD3C61-A12C-359A-3F61-751C6F2E8791}"/>
              </a:ext>
            </a:extLst>
          </p:cNvPr>
          <p:cNvSpPr>
            <a:spLocks noGrp="1"/>
          </p:cNvSpPr>
          <p:nvPr>
            <p:ph type="body" idx="1"/>
          </p:nvPr>
        </p:nvSpPr>
        <p:spPr/>
        <p:txBody>
          <a:bodyPr/>
          <a:lstStyle/>
          <a:p>
            <a:pPr marL="171450" lvl="0" indent="-171450">
              <a:buFont typeface="Arial" panose="020B0604020202020204" pitchFamily="34" charset="0"/>
              <a:buChar char="•"/>
            </a:pPr>
            <a:r>
              <a:rPr lang="en-US" sz="1200" b="1" i="0" kern="1200" dirty="0">
                <a:solidFill>
                  <a:schemeClr val="tx1"/>
                </a:solidFill>
                <a:effectLst/>
                <a:latin typeface="+mn-lt"/>
                <a:ea typeface="+mn-ea"/>
                <a:cs typeface="+mn-cs"/>
              </a:rPr>
              <a:t>Hand Drill – </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A NEW drill is packed with the handle / crank on backwards.  Detach the handle; flip-it, and re-attach it so the drill can be cranked / used</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Demonstrate how the chuck works by opening the chuck, loading the drill bit (tip up), tightening the chuck</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Demonstrate how to safely use the drill on the Miter Board by putting a piece of wood into the long slot and drilling into the wood</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Ask volunteers and teachers to walk around  and confirm teams understand</a:t>
            </a:r>
          </a:p>
          <a:p>
            <a:pPr marL="628650" lvl="1" indent="-171450">
              <a:buFont typeface="Arial" panose="020B0604020202020204" pitchFamily="34" charset="0"/>
              <a:buChar char="•"/>
            </a:pPr>
            <a:endParaRPr lang="en-US" sz="1200" b="1" i="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66DC3A42-18A6-1708-E09A-6EB3B2FB5C39}"/>
              </a:ext>
            </a:extLst>
          </p:cNvPr>
          <p:cNvSpPr>
            <a:spLocks noGrp="1"/>
          </p:cNvSpPr>
          <p:nvPr>
            <p:ph type="sldNum" sz="quarter" idx="5"/>
          </p:nvPr>
        </p:nvSpPr>
        <p:spPr/>
        <p:txBody>
          <a:bodyPr/>
          <a:lstStyle/>
          <a:p>
            <a:fld id="{5B620108-AC92-48FD-B995-27EF60A0BF62}" type="slidenum">
              <a:rPr lang="en-US" smtClean="0"/>
              <a:t>24</a:t>
            </a:fld>
            <a:endParaRPr lang="en-US" dirty="0"/>
          </a:p>
        </p:txBody>
      </p:sp>
    </p:spTree>
    <p:extLst>
      <p:ext uri="{BB962C8B-B14F-4D97-AF65-F5344CB8AC3E}">
        <p14:creationId xmlns:p14="http://schemas.microsoft.com/office/powerpoint/2010/main" val="24486628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C4F5F-4A17-5FCF-189C-A59E8EA3EB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AFF1F5-3B13-89AE-1093-0BA1160A2344}"/>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6E46752D-27AB-3F56-A9E7-95700314EE09}"/>
              </a:ext>
            </a:extLst>
          </p:cNvPr>
          <p:cNvSpPr>
            <a:spLocks noGrp="1"/>
          </p:cNvSpPr>
          <p:nvPr>
            <p:ph type="body" idx="1"/>
          </p:nvPr>
        </p:nvSpPr>
        <p:spPr/>
        <p:txBody>
          <a:bodyPr/>
          <a:lstStyle/>
          <a:p>
            <a:endParaRPr lang="en-US" b="1" dirty="0"/>
          </a:p>
          <a:p>
            <a:endParaRPr lang="en-US" dirty="0"/>
          </a:p>
        </p:txBody>
      </p:sp>
      <p:sp>
        <p:nvSpPr>
          <p:cNvPr id="4" name="Slide Number Placeholder 3">
            <a:extLst>
              <a:ext uri="{FF2B5EF4-FFF2-40B4-BE49-F238E27FC236}">
                <a16:creationId xmlns:a16="http://schemas.microsoft.com/office/drawing/2014/main" id="{23BAF6EB-15E5-B4C7-189D-F6D1D26B9F21}"/>
              </a:ext>
            </a:extLst>
          </p:cNvPr>
          <p:cNvSpPr>
            <a:spLocks noGrp="1"/>
          </p:cNvSpPr>
          <p:nvPr>
            <p:ph type="sldNum" sz="quarter" idx="5"/>
          </p:nvPr>
        </p:nvSpPr>
        <p:spPr/>
        <p:txBody>
          <a:bodyPr/>
          <a:lstStyle/>
          <a:p>
            <a:fld id="{5B620108-AC92-48FD-B995-27EF60A0BF62}" type="slidenum">
              <a:rPr lang="en-US" smtClean="0"/>
              <a:t>25</a:t>
            </a:fld>
            <a:endParaRPr lang="en-US" dirty="0"/>
          </a:p>
        </p:txBody>
      </p:sp>
    </p:spTree>
    <p:extLst>
      <p:ext uri="{BB962C8B-B14F-4D97-AF65-F5344CB8AC3E}">
        <p14:creationId xmlns:p14="http://schemas.microsoft.com/office/powerpoint/2010/main" val="5699245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4E922-61F4-BE5E-4585-29E040D587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16FB77-C692-65C9-D304-A9B891ED8DDE}"/>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A51D182B-DA43-D736-1696-AB41E7B8DEFC}"/>
              </a:ext>
            </a:extLst>
          </p:cNvPr>
          <p:cNvSpPr>
            <a:spLocks noGrp="1"/>
          </p:cNvSpPr>
          <p:nvPr>
            <p:ph type="body" idx="1"/>
          </p:nvPr>
        </p:nvSpPr>
        <p:spPr/>
        <p:txBody>
          <a:bodyPr/>
          <a:lstStyle/>
          <a:p>
            <a:pPr marL="171450" indent="-171450">
              <a:buFont typeface="Arial" panose="020B0604020202020204" pitchFamily="34" charset="0"/>
              <a:buChar char="•"/>
            </a:pPr>
            <a:r>
              <a:rPr lang="en-US" dirty="0"/>
              <a:t>Download and provide each team with the Team Portfolio Template.  Go to the Workshop Day Community Wide Section of the Fluid Power Action </a:t>
            </a:r>
            <a:r>
              <a:rPr lang="en-US"/>
              <a:t>Challenge web pages. </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Portfolio Checklist informs teams what to include in your portfolio.  Teams can use the checklist as a table of contents for their portfolio.</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Each team needs to receive 2-printed copies of the Challenge Rubric today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Show the teams a copy of the Team’ Challenge Rubric to help them better understand how they will be evaluated on Challenge Day</a:t>
            </a:r>
          </a:p>
          <a:p>
            <a:pPr marL="0" indent="0">
              <a:buFont typeface="Arial" panose="020B0604020202020204" pitchFamily="34" charset="0"/>
              <a:buNone/>
            </a:pPr>
            <a:r>
              <a:rPr lang="en-US" dirty="0"/>
              <a:t> </a:t>
            </a:r>
          </a:p>
          <a:p>
            <a:pPr marL="171450" indent="-171450">
              <a:buFont typeface="Arial" panose="020B0604020202020204" pitchFamily="34" charset="0"/>
              <a:buChar char="•"/>
            </a:pPr>
            <a:r>
              <a:rPr lang="en-US" dirty="0"/>
              <a:t>Consider showing a copy of the middle school portfolio example (found in the FPAC resources) to teams.  </a:t>
            </a:r>
          </a:p>
        </p:txBody>
      </p:sp>
      <p:sp>
        <p:nvSpPr>
          <p:cNvPr id="4" name="Slide Number Placeholder 3">
            <a:extLst>
              <a:ext uri="{FF2B5EF4-FFF2-40B4-BE49-F238E27FC236}">
                <a16:creationId xmlns:a16="http://schemas.microsoft.com/office/drawing/2014/main" id="{67EE3BEB-2D18-759E-074A-E1817CE36ED3}"/>
              </a:ext>
            </a:extLst>
          </p:cNvPr>
          <p:cNvSpPr>
            <a:spLocks noGrp="1"/>
          </p:cNvSpPr>
          <p:nvPr>
            <p:ph type="sldNum" sz="quarter" idx="5"/>
          </p:nvPr>
        </p:nvSpPr>
        <p:spPr/>
        <p:txBody>
          <a:bodyPr/>
          <a:lstStyle/>
          <a:p>
            <a:fld id="{5B620108-AC92-48FD-B995-27EF60A0BF62}" type="slidenum">
              <a:rPr lang="en-US" smtClean="0"/>
              <a:t>26</a:t>
            </a:fld>
            <a:endParaRPr lang="en-US" dirty="0"/>
          </a:p>
        </p:txBody>
      </p:sp>
    </p:spTree>
    <p:extLst>
      <p:ext uri="{BB962C8B-B14F-4D97-AF65-F5344CB8AC3E}">
        <p14:creationId xmlns:p14="http://schemas.microsoft.com/office/powerpoint/2010/main" val="4275389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7A194-B174-FFFC-25CE-6DE1179CE2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27FA77-233C-8F60-8E24-B60462B75972}"/>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FC78B5E0-4AAB-6417-8728-387A53EB11B9}"/>
              </a:ext>
            </a:extLst>
          </p:cNvPr>
          <p:cNvSpPr>
            <a:spLocks noGrp="1"/>
          </p:cNvSpPr>
          <p:nvPr>
            <p:ph type="body" idx="1"/>
          </p:nvPr>
        </p:nvSpPr>
        <p:spPr/>
        <p:txBody>
          <a:bodyPr/>
          <a:lstStyle/>
          <a:p>
            <a:pPr marL="0" indent="0">
              <a:buFont typeface="Arial" panose="020B0604020202020204" pitchFamily="34" charset="0"/>
              <a:buNone/>
            </a:pPr>
            <a:r>
              <a:rPr lang="en-US" dirty="0"/>
              <a:t>Hosts / organizers – this is your event; meaning you make the final decisions about Artificial Intelligence usage and scoring.</a:t>
            </a:r>
          </a:p>
        </p:txBody>
      </p:sp>
      <p:sp>
        <p:nvSpPr>
          <p:cNvPr id="4" name="Slide Number Placeholder 3">
            <a:extLst>
              <a:ext uri="{FF2B5EF4-FFF2-40B4-BE49-F238E27FC236}">
                <a16:creationId xmlns:a16="http://schemas.microsoft.com/office/drawing/2014/main" id="{1814E5DB-4861-065A-42FE-5570537A034C}"/>
              </a:ext>
            </a:extLst>
          </p:cNvPr>
          <p:cNvSpPr>
            <a:spLocks noGrp="1"/>
          </p:cNvSpPr>
          <p:nvPr>
            <p:ph type="sldNum" sz="quarter" idx="5"/>
          </p:nvPr>
        </p:nvSpPr>
        <p:spPr/>
        <p:txBody>
          <a:bodyPr/>
          <a:lstStyle/>
          <a:p>
            <a:fld id="{5B620108-AC92-48FD-B995-27EF60A0BF62}" type="slidenum">
              <a:rPr lang="en-US" smtClean="0"/>
              <a:t>27</a:t>
            </a:fld>
            <a:endParaRPr lang="en-US" dirty="0"/>
          </a:p>
        </p:txBody>
      </p:sp>
    </p:spTree>
    <p:extLst>
      <p:ext uri="{BB962C8B-B14F-4D97-AF65-F5344CB8AC3E}">
        <p14:creationId xmlns:p14="http://schemas.microsoft.com/office/powerpoint/2010/main" val="42942357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DC514-63A5-70AE-F447-F36041F44E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4B36A7-FDD2-A876-3F25-065B1C55CB25}"/>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C9131828-ACD4-8962-B6F3-D6A82D9DA684}"/>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CC99583-0502-5A91-279F-3390BF473E7E}"/>
              </a:ext>
            </a:extLst>
          </p:cNvPr>
          <p:cNvSpPr>
            <a:spLocks noGrp="1"/>
          </p:cNvSpPr>
          <p:nvPr>
            <p:ph type="sldNum" sz="quarter" idx="5"/>
          </p:nvPr>
        </p:nvSpPr>
        <p:spPr/>
        <p:txBody>
          <a:bodyPr/>
          <a:lstStyle/>
          <a:p>
            <a:fld id="{5B620108-AC92-48FD-B995-27EF60A0BF62}" type="slidenum">
              <a:rPr lang="en-US" smtClean="0"/>
              <a:t>28</a:t>
            </a:fld>
            <a:endParaRPr lang="en-US" dirty="0"/>
          </a:p>
        </p:txBody>
      </p:sp>
    </p:spTree>
    <p:extLst>
      <p:ext uri="{BB962C8B-B14F-4D97-AF65-F5344CB8AC3E}">
        <p14:creationId xmlns:p14="http://schemas.microsoft.com/office/powerpoint/2010/main" val="42716430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BB1AB-87E5-36DA-0CAA-67D78CC07A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23028F-D438-46CD-4B01-9EB597AF7E36}"/>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C7E3CEFB-61E5-BAF5-AFA6-85035F912509}"/>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Answer #1 </a:t>
            </a:r>
            <a:r>
              <a:rPr lang="en-US" sz="1400" b="1" dirty="0"/>
              <a:t>– Box B </a:t>
            </a:r>
            <a:r>
              <a:rPr lang="en-US" sz="1200" dirty="0"/>
              <a:t>is better because the TOP segment of wood rests on the left and right pillars.  Option A is weaker because the TOP segment is NOT resting on the left and right pillars…meaning the wood glue is holding 100% of the weight.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Answer #2 – in both options, the TOP segment of wood is ONLY held in place with wood glue.  Extra wood support and/or paper gussets can help.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6F126A1-41B3-F18C-324E-E9287F219D74}"/>
              </a:ext>
            </a:extLst>
          </p:cNvPr>
          <p:cNvSpPr>
            <a:spLocks noGrp="1"/>
          </p:cNvSpPr>
          <p:nvPr>
            <p:ph type="sldNum" sz="quarter" idx="5"/>
          </p:nvPr>
        </p:nvSpPr>
        <p:spPr/>
        <p:txBody>
          <a:bodyPr/>
          <a:lstStyle/>
          <a:p>
            <a:fld id="{5B620108-AC92-48FD-B995-27EF60A0BF62}" type="slidenum">
              <a:rPr lang="en-US" smtClean="0"/>
              <a:t>29</a:t>
            </a:fld>
            <a:endParaRPr lang="en-US" dirty="0"/>
          </a:p>
        </p:txBody>
      </p:sp>
    </p:spTree>
    <p:extLst>
      <p:ext uri="{BB962C8B-B14F-4D97-AF65-F5344CB8AC3E}">
        <p14:creationId xmlns:p14="http://schemas.microsoft.com/office/powerpoint/2010/main" val="16527854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DB209-529A-31AF-322A-8AEC7BBB9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187F35-9A1A-6E9B-3443-C413A9A49B2A}"/>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475A781C-D9A2-6235-298F-952B96E8D28D}"/>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Answer #1 – Listen for…FORCE has been added. Box A uses green paper gussets and glue.  Box B uses a structural cross-bar without gussets (</a:t>
            </a:r>
            <a:r>
              <a:rPr lang="en-US" sz="1200" b="1" dirty="0"/>
              <a:t>assume the cross—bar is secured to the box</a:t>
            </a:r>
            <a:r>
              <a:rPr lang="en-US" sz="1200" dirty="0"/>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Answer #2 – AN ENGINEER CAN HELP with the answers…but the may each be equally sufficient for their appropriate application.  One solution may not fit all applications OR design needs.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p>
        </p:txBody>
      </p:sp>
      <p:sp>
        <p:nvSpPr>
          <p:cNvPr id="4" name="Slide Number Placeholder 3">
            <a:extLst>
              <a:ext uri="{FF2B5EF4-FFF2-40B4-BE49-F238E27FC236}">
                <a16:creationId xmlns:a16="http://schemas.microsoft.com/office/drawing/2014/main" id="{47ECEB03-C767-ED35-ECDC-660D9E885FD3}"/>
              </a:ext>
            </a:extLst>
          </p:cNvPr>
          <p:cNvSpPr>
            <a:spLocks noGrp="1"/>
          </p:cNvSpPr>
          <p:nvPr>
            <p:ph type="sldNum" sz="quarter" idx="5"/>
          </p:nvPr>
        </p:nvSpPr>
        <p:spPr/>
        <p:txBody>
          <a:bodyPr/>
          <a:lstStyle/>
          <a:p>
            <a:fld id="{5B620108-AC92-48FD-B995-27EF60A0BF62}" type="slidenum">
              <a:rPr lang="en-US" smtClean="0"/>
              <a:t>30</a:t>
            </a:fld>
            <a:endParaRPr lang="en-US" dirty="0"/>
          </a:p>
        </p:txBody>
      </p:sp>
    </p:spTree>
    <p:extLst>
      <p:ext uri="{BB962C8B-B14F-4D97-AF65-F5344CB8AC3E}">
        <p14:creationId xmlns:p14="http://schemas.microsoft.com/office/powerpoint/2010/main" val="41237940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18F47-F3AF-BF97-247F-807FCFEBD4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CA8388-4BFB-B857-E517-3443D52BC8D5}"/>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632B0BE1-0894-7968-BFFA-5CFA4F4AA2CE}"/>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Let them think a bit and move to the next slide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DFCDAC7-B396-D652-9267-3BB41C467514}"/>
              </a:ext>
            </a:extLst>
          </p:cNvPr>
          <p:cNvSpPr>
            <a:spLocks noGrp="1"/>
          </p:cNvSpPr>
          <p:nvPr>
            <p:ph type="sldNum" sz="quarter" idx="5"/>
          </p:nvPr>
        </p:nvSpPr>
        <p:spPr/>
        <p:txBody>
          <a:bodyPr/>
          <a:lstStyle/>
          <a:p>
            <a:fld id="{5B620108-AC92-48FD-B995-27EF60A0BF62}" type="slidenum">
              <a:rPr lang="en-US" smtClean="0"/>
              <a:t>31</a:t>
            </a:fld>
            <a:endParaRPr lang="en-US" dirty="0"/>
          </a:p>
        </p:txBody>
      </p:sp>
    </p:spTree>
    <p:extLst>
      <p:ext uri="{BB962C8B-B14F-4D97-AF65-F5344CB8AC3E}">
        <p14:creationId xmlns:p14="http://schemas.microsoft.com/office/powerpoint/2010/main" val="6398584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E92E5-5188-D90A-FDE9-610C7DCBC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34E3D8-E648-71D1-2DC4-6A16490B3346}"/>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49CC230B-82D1-7774-96B5-9048BEBFF6CA}"/>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Answer #1 - Listen for these answers: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2-pound load and 1-pound arm are heavier than the ½ pound base, so the device tipped over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1-pound arm extends a good distance past the edge the base that weighs a ½ pound…meaning the heavy arm causes a weight imbalance that helps pull over the base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Answer #2 – Listen for these answers: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 counterweight…counter to the 2-pound load and 1-pound arm….would help prevent the base from tipping over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 different design could help….(you may need an engineer to help interpret unique answers)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95841F50-7DB5-D533-25B6-651BAF994C48}"/>
              </a:ext>
            </a:extLst>
          </p:cNvPr>
          <p:cNvSpPr>
            <a:spLocks noGrp="1"/>
          </p:cNvSpPr>
          <p:nvPr>
            <p:ph type="sldNum" sz="quarter" idx="5"/>
          </p:nvPr>
        </p:nvSpPr>
        <p:spPr/>
        <p:txBody>
          <a:bodyPr/>
          <a:lstStyle/>
          <a:p>
            <a:fld id="{5B620108-AC92-48FD-B995-27EF60A0BF62}" type="slidenum">
              <a:rPr lang="en-US" smtClean="0"/>
              <a:t>32</a:t>
            </a:fld>
            <a:endParaRPr lang="en-US" dirty="0"/>
          </a:p>
        </p:txBody>
      </p:sp>
    </p:spTree>
    <p:extLst>
      <p:ext uri="{BB962C8B-B14F-4D97-AF65-F5344CB8AC3E}">
        <p14:creationId xmlns:p14="http://schemas.microsoft.com/office/powerpoint/2010/main" val="13102980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0AAB2-6F79-4B89-50F8-E8797B91DC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98D755-9CD6-D64C-B664-20A47C1A0AA4}"/>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74461F8A-3923-BBDC-AE6F-084853DB9DE3}"/>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0CBEFDE3-5FCD-14B9-1893-494E40B18251}"/>
              </a:ext>
            </a:extLst>
          </p:cNvPr>
          <p:cNvSpPr>
            <a:spLocks noGrp="1"/>
          </p:cNvSpPr>
          <p:nvPr>
            <p:ph type="sldNum" sz="quarter" idx="5"/>
          </p:nvPr>
        </p:nvSpPr>
        <p:spPr/>
        <p:txBody>
          <a:bodyPr/>
          <a:lstStyle/>
          <a:p>
            <a:fld id="{5B620108-AC92-48FD-B995-27EF60A0BF62}" type="slidenum">
              <a:rPr lang="en-US" smtClean="0"/>
              <a:t>33</a:t>
            </a:fld>
            <a:endParaRPr lang="en-US" dirty="0"/>
          </a:p>
        </p:txBody>
      </p:sp>
    </p:spTree>
    <p:extLst>
      <p:ext uri="{BB962C8B-B14F-4D97-AF65-F5344CB8AC3E}">
        <p14:creationId xmlns:p14="http://schemas.microsoft.com/office/powerpoint/2010/main" val="4031935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D1A28-11F6-E521-4CFD-A4039CCF36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251120-D401-6C80-17F5-8AD852187A80}"/>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88BB5BA0-B10F-2C94-8178-8C5A728F3EFA}"/>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7F612CA8-FD7F-D3C1-C247-EBFCBBFFA64A}"/>
              </a:ext>
            </a:extLst>
          </p:cNvPr>
          <p:cNvSpPr>
            <a:spLocks noGrp="1"/>
          </p:cNvSpPr>
          <p:nvPr>
            <p:ph type="sldNum" sz="quarter" idx="5"/>
          </p:nvPr>
        </p:nvSpPr>
        <p:spPr/>
        <p:txBody>
          <a:bodyPr/>
          <a:lstStyle/>
          <a:p>
            <a:fld id="{5B620108-AC92-48FD-B995-27EF60A0BF62}" type="slidenum">
              <a:rPr lang="en-US" smtClean="0"/>
              <a:t>34</a:t>
            </a:fld>
            <a:endParaRPr lang="en-US" dirty="0"/>
          </a:p>
        </p:txBody>
      </p:sp>
    </p:spTree>
    <p:extLst>
      <p:ext uri="{BB962C8B-B14F-4D97-AF65-F5344CB8AC3E}">
        <p14:creationId xmlns:p14="http://schemas.microsoft.com/office/powerpoint/2010/main" val="21342110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82552-E2E3-68C9-52E0-96B3A15400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5668DA-DF63-6C1F-379A-0739B3EBE53D}"/>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5EC1F2F5-AC92-30DE-2D2F-2027F59B6D0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54BB291A-250E-64A9-7C4F-B4F6E044575E}"/>
              </a:ext>
            </a:extLst>
          </p:cNvPr>
          <p:cNvSpPr>
            <a:spLocks noGrp="1"/>
          </p:cNvSpPr>
          <p:nvPr>
            <p:ph type="sldNum" sz="quarter" idx="5"/>
          </p:nvPr>
        </p:nvSpPr>
        <p:spPr/>
        <p:txBody>
          <a:bodyPr/>
          <a:lstStyle/>
          <a:p>
            <a:fld id="{5B620108-AC92-48FD-B995-27EF60A0BF62}" type="slidenum">
              <a:rPr lang="en-US" smtClean="0"/>
              <a:t>35</a:t>
            </a:fld>
            <a:endParaRPr lang="en-US" dirty="0"/>
          </a:p>
        </p:txBody>
      </p:sp>
    </p:spTree>
    <p:extLst>
      <p:ext uri="{BB962C8B-B14F-4D97-AF65-F5344CB8AC3E}">
        <p14:creationId xmlns:p14="http://schemas.microsoft.com/office/powerpoint/2010/main" val="36595228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6F748-0F37-517B-ED49-AE1D8C081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66278F-9B00-668D-70C3-303840AB7AC8}"/>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835C8B25-4C5B-5C03-E737-C48DA6EA48C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ED10714B-C8B2-532D-167C-E5DD8D22DA57}"/>
              </a:ext>
            </a:extLst>
          </p:cNvPr>
          <p:cNvSpPr>
            <a:spLocks noGrp="1"/>
          </p:cNvSpPr>
          <p:nvPr>
            <p:ph type="sldNum" sz="quarter" idx="5"/>
          </p:nvPr>
        </p:nvSpPr>
        <p:spPr/>
        <p:txBody>
          <a:bodyPr/>
          <a:lstStyle/>
          <a:p>
            <a:fld id="{5B620108-AC92-48FD-B995-27EF60A0BF62}" type="slidenum">
              <a:rPr lang="en-US" smtClean="0"/>
              <a:t>36</a:t>
            </a:fld>
            <a:endParaRPr lang="en-US" dirty="0"/>
          </a:p>
        </p:txBody>
      </p:sp>
    </p:spTree>
    <p:extLst>
      <p:ext uri="{BB962C8B-B14F-4D97-AF65-F5344CB8AC3E}">
        <p14:creationId xmlns:p14="http://schemas.microsoft.com/office/powerpoint/2010/main" val="4787752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F0332-38D0-53DB-68D5-3AC109A851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D4FDFF-F916-D68B-D007-BEF3AAD0061B}"/>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433C359A-E35A-35C9-0DC4-2FF6BB8960FD}"/>
              </a:ext>
            </a:extLst>
          </p:cNvPr>
          <p:cNvSpPr>
            <a:spLocks noGrp="1"/>
          </p:cNvSpPr>
          <p:nvPr>
            <p:ph type="body" idx="1"/>
          </p:nvPr>
        </p:nvSpPr>
        <p:spPr/>
        <p:txBody>
          <a:bodyPr/>
          <a:lstStyle/>
          <a:p>
            <a:endParaRPr lang="en-US" b="1" dirty="0"/>
          </a:p>
          <a:p>
            <a:r>
              <a:rPr lang="en-US" dirty="0"/>
              <a:t>Prepare for this slide in advance…add the Challenge Day date</a:t>
            </a:r>
          </a:p>
        </p:txBody>
      </p:sp>
      <p:sp>
        <p:nvSpPr>
          <p:cNvPr id="4" name="Slide Number Placeholder 3">
            <a:extLst>
              <a:ext uri="{FF2B5EF4-FFF2-40B4-BE49-F238E27FC236}">
                <a16:creationId xmlns:a16="http://schemas.microsoft.com/office/drawing/2014/main" id="{6987E251-94BE-268D-F108-BC5781EDFB89}"/>
              </a:ext>
            </a:extLst>
          </p:cNvPr>
          <p:cNvSpPr>
            <a:spLocks noGrp="1"/>
          </p:cNvSpPr>
          <p:nvPr>
            <p:ph type="sldNum" sz="quarter" idx="5"/>
          </p:nvPr>
        </p:nvSpPr>
        <p:spPr/>
        <p:txBody>
          <a:bodyPr/>
          <a:lstStyle/>
          <a:p>
            <a:fld id="{5B620108-AC92-48FD-B995-27EF60A0BF62}" type="slidenum">
              <a:rPr lang="en-US" smtClean="0"/>
              <a:t>37</a:t>
            </a:fld>
            <a:endParaRPr lang="en-US" dirty="0"/>
          </a:p>
        </p:txBody>
      </p:sp>
    </p:spTree>
    <p:extLst>
      <p:ext uri="{BB962C8B-B14F-4D97-AF65-F5344CB8AC3E}">
        <p14:creationId xmlns:p14="http://schemas.microsoft.com/office/powerpoint/2010/main" val="3462373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C6CFD-7F12-3471-970B-350244C044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A5B50B-FE9C-CCD9-F16C-5AF7AB624A6E}"/>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92BA4D35-F350-546A-1DBC-5952FFBF8C5C}"/>
              </a:ext>
            </a:extLst>
          </p:cNvPr>
          <p:cNvSpPr>
            <a:spLocks noGrp="1"/>
          </p:cNvSpPr>
          <p:nvPr>
            <p:ph type="body" idx="1"/>
          </p:nvPr>
        </p:nvSpPr>
        <p:spPr/>
        <p:txBody>
          <a:bodyPr/>
          <a:lstStyle/>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22DD8229-AF69-C06F-C47C-582E2DF4CB83}"/>
              </a:ext>
            </a:extLst>
          </p:cNvPr>
          <p:cNvSpPr>
            <a:spLocks noGrp="1"/>
          </p:cNvSpPr>
          <p:nvPr>
            <p:ph type="sldNum" sz="quarter" idx="5"/>
          </p:nvPr>
        </p:nvSpPr>
        <p:spPr/>
        <p:txBody>
          <a:bodyPr/>
          <a:lstStyle/>
          <a:p>
            <a:fld id="{5B620108-AC92-48FD-B995-27EF60A0BF62}" type="slidenum">
              <a:rPr lang="en-US" smtClean="0"/>
              <a:t>38</a:t>
            </a:fld>
            <a:endParaRPr lang="en-US" dirty="0"/>
          </a:p>
        </p:txBody>
      </p:sp>
    </p:spTree>
    <p:extLst>
      <p:ext uri="{BB962C8B-B14F-4D97-AF65-F5344CB8AC3E}">
        <p14:creationId xmlns:p14="http://schemas.microsoft.com/office/powerpoint/2010/main" val="30730385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BBEDD-8608-502C-DDBD-FDF20ECA05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44FAA4-E125-BBDA-4DA6-CED4676E3D7B}"/>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50A9C58B-1374-697D-0115-72F0AAF23545}"/>
              </a:ext>
            </a:extLst>
          </p:cNvPr>
          <p:cNvSpPr>
            <a:spLocks noGrp="1"/>
          </p:cNvSpPr>
          <p:nvPr>
            <p:ph type="body" idx="1"/>
          </p:nvPr>
        </p:nvSpPr>
        <p:spPr/>
        <p:txBody>
          <a:bodyPr/>
          <a:lstStyle/>
          <a:p>
            <a:pPr marL="171450" indent="-171450">
              <a:buFont typeface="Arial" panose="020B0604020202020204" pitchFamily="34" charset="0"/>
              <a:buChar char="•"/>
            </a:pPr>
            <a:r>
              <a:rPr lang="en-US" b="1" dirty="0"/>
              <a:t>Tips for Hosts regarding Challenge Day and number of competition boards</a:t>
            </a:r>
            <a:r>
              <a:rPr lang="en-US" dirty="0"/>
              <a:t>….each team has 2-minutes on the competition board. If you are ONLY using one competition board, you will likely be able to have 20-25 teams compete in 60 minutes (including team transition time)….60 min / 2-min = 30 teams. Yet, factor in about </a:t>
            </a:r>
            <a:r>
              <a:rPr lang="en-US" b="1" dirty="0"/>
              <a:t>5-10 min for total team transition time.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Take the following steps when building your Challenge Day Agenda; determining competition board needs; and determining your competition board judging needs.  1) Based on the total number of teams, determine your competition timing, which will impact timing for score tabulation, award ceremony, and departure.  If timing is tight (e.g., schools need to depart by 2PM), use more competition boards, allowing multiple teams to compete simultaneously on each of the boards. </a:t>
            </a:r>
            <a:r>
              <a:rPr lang="en-US" b="1" dirty="0"/>
              <a:t>Reminder each competition board needs 3 volunteers (peg setter, time-keeper, and score keeper). Use educators if you run out of volunteers.</a:t>
            </a:r>
          </a:p>
          <a:p>
            <a:pPr marL="0" indent="0">
              <a:buFont typeface="Arial" panose="020B0604020202020204" pitchFamily="34" charset="0"/>
              <a:buNone/>
            </a:pPr>
            <a:r>
              <a:rPr lang="en-US" b="1" dirty="0"/>
              <a:t> </a:t>
            </a:r>
          </a:p>
          <a:p>
            <a:pPr marL="171450" indent="-171450">
              <a:buFont typeface="Arial" panose="020B0604020202020204" pitchFamily="34" charset="0"/>
              <a:buChar char="•"/>
            </a:pPr>
            <a:r>
              <a:rPr lang="en-US" b="1" dirty="0"/>
              <a:t>Challenge Board Suggestions for Challenge Day: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Use at least 2 boards if you have 25 teams or less</a:t>
            </a:r>
          </a:p>
          <a:p>
            <a:pPr marL="171450" indent="-171450">
              <a:buFont typeface="Arial" panose="020B0604020202020204" pitchFamily="34" charset="0"/>
              <a:buChar char="•"/>
            </a:pPr>
            <a:r>
              <a:rPr lang="en-US" dirty="0"/>
              <a:t>Use 3-4 boards if you have 26 – 40 teams</a:t>
            </a:r>
          </a:p>
          <a:p>
            <a:pPr marL="171450" indent="-171450">
              <a:buFont typeface="Arial" panose="020B0604020202020204" pitchFamily="34" charset="0"/>
              <a:buChar char="•"/>
            </a:pPr>
            <a:r>
              <a:rPr lang="en-US" dirty="0"/>
              <a:t>Use 5-6 boards if you have 41 – 60 teams</a:t>
            </a:r>
          </a:p>
          <a:p>
            <a:pPr marL="171450" indent="-171450">
              <a:buFont typeface="Arial" panose="020B0604020202020204" pitchFamily="34" charset="0"/>
              <a:buChar char="•"/>
            </a:pPr>
            <a:r>
              <a:rPr lang="en-US" dirty="0"/>
              <a:t>Use 7-8 boards if you have 61-80 teams</a:t>
            </a:r>
          </a:p>
          <a:p>
            <a:pPr marL="171450" indent="-171450">
              <a:buFont typeface="Arial" panose="020B0604020202020204" pitchFamily="34" charset="0"/>
              <a:buChar char="•"/>
            </a:pPr>
            <a:r>
              <a:rPr lang="en-US" dirty="0"/>
              <a:t>Use 9-10 boards if you have 81-100 teams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124D427D-EB16-1989-38FB-EB9EA8CD46A5}"/>
              </a:ext>
            </a:extLst>
          </p:cNvPr>
          <p:cNvSpPr>
            <a:spLocks noGrp="1"/>
          </p:cNvSpPr>
          <p:nvPr>
            <p:ph type="sldNum" sz="quarter" idx="5"/>
          </p:nvPr>
        </p:nvSpPr>
        <p:spPr/>
        <p:txBody>
          <a:bodyPr/>
          <a:lstStyle/>
          <a:p>
            <a:fld id="{5B620108-AC92-48FD-B995-27EF60A0BF62}" type="slidenum">
              <a:rPr lang="en-US" smtClean="0"/>
              <a:t>39</a:t>
            </a:fld>
            <a:endParaRPr lang="en-US" dirty="0"/>
          </a:p>
        </p:txBody>
      </p:sp>
    </p:spTree>
    <p:extLst>
      <p:ext uri="{BB962C8B-B14F-4D97-AF65-F5344CB8AC3E}">
        <p14:creationId xmlns:p14="http://schemas.microsoft.com/office/powerpoint/2010/main" val="42305530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F7BA1-696E-03C2-6EBC-C46554565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F2063F-04E3-C6AD-9483-EC0C281F4E07}"/>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9B40DC81-08C7-F887-00DC-B1C59D174C4A}"/>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AD918F76-54B1-2FB5-73B8-F8ADCADDDA38}"/>
              </a:ext>
            </a:extLst>
          </p:cNvPr>
          <p:cNvSpPr>
            <a:spLocks noGrp="1"/>
          </p:cNvSpPr>
          <p:nvPr>
            <p:ph type="sldNum" sz="quarter" idx="5"/>
          </p:nvPr>
        </p:nvSpPr>
        <p:spPr/>
        <p:txBody>
          <a:bodyPr/>
          <a:lstStyle/>
          <a:p>
            <a:fld id="{5B620108-AC92-48FD-B995-27EF60A0BF62}" type="slidenum">
              <a:rPr lang="en-US" smtClean="0"/>
              <a:t>40</a:t>
            </a:fld>
            <a:endParaRPr lang="en-US" dirty="0"/>
          </a:p>
        </p:txBody>
      </p:sp>
    </p:spTree>
    <p:extLst>
      <p:ext uri="{BB962C8B-B14F-4D97-AF65-F5344CB8AC3E}">
        <p14:creationId xmlns:p14="http://schemas.microsoft.com/office/powerpoint/2010/main" val="40101506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3E501-EF97-F4FB-1BF6-294CBB5888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A30327-988A-8027-4995-78378FE8D9A8}"/>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AF829438-E37A-DF40-52D5-7C3F2D7450C3}"/>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A706654E-8D5C-926C-5A30-559716BF554E}"/>
              </a:ext>
            </a:extLst>
          </p:cNvPr>
          <p:cNvSpPr>
            <a:spLocks noGrp="1"/>
          </p:cNvSpPr>
          <p:nvPr>
            <p:ph type="sldNum" sz="quarter" idx="5"/>
          </p:nvPr>
        </p:nvSpPr>
        <p:spPr/>
        <p:txBody>
          <a:bodyPr/>
          <a:lstStyle/>
          <a:p>
            <a:fld id="{5B620108-AC92-48FD-B995-27EF60A0BF62}" type="slidenum">
              <a:rPr lang="en-US" smtClean="0"/>
              <a:t>41</a:t>
            </a:fld>
            <a:endParaRPr lang="en-US" dirty="0"/>
          </a:p>
        </p:txBody>
      </p:sp>
    </p:spTree>
    <p:extLst>
      <p:ext uri="{BB962C8B-B14F-4D97-AF65-F5344CB8AC3E}">
        <p14:creationId xmlns:p14="http://schemas.microsoft.com/office/powerpoint/2010/main" val="1105483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E6211-44F9-EC8E-B306-A42A725D13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202A6-BA84-684E-114A-D81C89232D07}"/>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CB4320E3-491F-F04F-6DE6-921E86E66EA2}"/>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0496CF1A-3D68-FF25-ABE6-9810CB597636}"/>
              </a:ext>
            </a:extLst>
          </p:cNvPr>
          <p:cNvSpPr>
            <a:spLocks noGrp="1"/>
          </p:cNvSpPr>
          <p:nvPr>
            <p:ph type="sldNum" sz="quarter" idx="5"/>
          </p:nvPr>
        </p:nvSpPr>
        <p:spPr/>
        <p:txBody>
          <a:bodyPr/>
          <a:lstStyle/>
          <a:p>
            <a:fld id="{5B620108-AC92-48FD-B995-27EF60A0BF62}" type="slidenum">
              <a:rPr lang="en-US" smtClean="0"/>
              <a:t>42</a:t>
            </a:fld>
            <a:endParaRPr lang="en-US" dirty="0"/>
          </a:p>
        </p:txBody>
      </p:sp>
    </p:spTree>
    <p:extLst>
      <p:ext uri="{BB962C8B-B14F-4D97-AF65-F5344CB8AC3E}">
        <p14:creationId xmlns:p14="http://schemas.microsoft.com/office/powerpoint/2010/main" val="21059743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30204-B668-DA94-D283-B488BCF705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DB12CC-1C00-91B2-6778-BA2437F88601}"/>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AB4EC11C-C624-0A4C-A4C4-60798A3EC7DA}"/>
              </a:ext>
            </a:extLst>
          </p:cNvPr>
          <p:cNvSpPr>
            <a:spLocks noGrp="1"/>
          </p:cNvSpPr>
          <p:nvPr>
            <p:ph type="body" idx="1"/>
          </p:nvPr>
        </p:nvSpPr>
        <p:spPr/>
        <p:txBody>
          <a:bodyPr/>
          <a:lstStyle/>
          <a:p>
            <a:pPr marL="171450" indent="-171450">
              <a:buFont typeface="Arial" panose="020B0604020202020204" pitchFamily="34" charset="0"/>
              <a:buChar char="•"/>
            </a:pPr>
            <a:r>
              <a:rPr lang="en-US" dirty="0"/>
              <a:t>Answer #1 – Each team must bring 2 copies of the portfolio on Challenge Day. One is turned in to be judged; the 2</a:t>
            </a:r>
            <a:r>
              <a:rPr lang="en-US" baseline="30000" dirty="0"/>
              <a:t>nd</a:t>
            </a:r>
            <a:r>
              <a:rPr lang="en-US" dirty="0"/>
              <a:t> is used by the team to recreate the working prototype machine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Answer #2 – Each tier represents a different level of difficulty, meaning tiers / zones with higher points are more difficult to reach than tiers / zones with lower points.</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Answer #3 - I</a:t>
            </a:r>
            <a:r>
              <a:rPr lang="en-US" sz="1200" dirty="0"/>
              <a:t>f your team manufactures a device that only works when it is stabilized by hand(s) then only 50% of the ‘moving object’ score will count.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Answer #4 – Each team has 2 minutes to score as many points as they can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Answer #5 – Teams are only allowed to use the tools and materials included with your kits; no outside materials or tools are allowed.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Answer #6 -  </a:t>
            </a:r>
            <a:r>
              <a:rPr lang="en-US" dirty="0"/>
              <a:t>The Portfolio serves 3 purposes: 1) Document the Workshop Day prototype development; 2) use to capture the team’s build instructions used on Challenge Day; and 3) portfolio helps teams earn points!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B62481CF-BF7F-1090-52AE-FB690DCFFCA7}"/>
              </a:ext>
            </a:extLst>
          </p:cNvPr>
          <p:cNvSpPr>
            <a:spLocks noGrp="1"/>
          </p:cNvSpPr>
          <p:nvPr>
            <p:ph type="sldNum" sz="quarter" idx="5"/>
          </p:nvPr>
        </p:nvSpPr>
        <p:spPr/>
        <p:txBody>
          <a:bodyPr/>
          <a:lstStyle/>
          <a:p>
            <a:fld id="{5B620108-AC92-48FD-B995-27EF60A0BF62}" type="slidenum">
              <a:rPr lang="en-US" smtClean="0"/>
              <a:t>43</a:t>
            </a:fld>
            <a:endParaRPr lang="en-US" dirty="0"/>
          </a:p>
        </p:txBody>
      </p:sp>
    </p:spTree>
    <p:extLst>
      <p:ext uri="{BB962C8B-B14F-4D97-AF65-F5344CB8AC3E}">
        <p14:creationId xmlns:p14="http://schemas.microsoft.com/office/powerpoint/2010/main" val="6144518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F1927-84F8-512D-8A9F-1C542CF89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D64E1-400D-5797-22B2-901583398269}"/>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FD80701A-9C5E-DAD2-1EF1-2127224E11C0}"/>
              </a:ext>
            </a:extLst>
          </p:cNvPr>
          <p:cNvSpPr>
            <a:spLocks noGrp="1"/>
          </p:cNvSpPr>
          <p:nvPr>
            <p:ph type="body" idx="1"/>
          </p:nvPr>
        </p:nvSpPr>
        <p:spPr/>
        <p:txBody>
          <a:bodyPr/>
          <a:lstStyle/>
          <a:p>
            <a:endParaRPr lang="en-US" b="1" dirty="0"/>
          </a:p>
          <a:p>
            <a:endParaRPr lang="en-US" dirty="0"/>
          </a:p>
        </p:txBody>
      </p:sp>
      <p:sp>
        <p:nvSpPr>
          <p:cNvPr id="4" name="Slide Number Placeholder 3">
            <a:extLst>
              <a:ext uri="{FF2B5EF4-FFF2-40B4-BE49-F238E27FC236}">
                <a16:creationId xmlns:a16="http://schemas.microsoft.com/office/drawing/2014/main" id="{F52E7082-F8A1-ED15-3AFD-20A986E40A21}"/>
              </a:ext>
            </a:extLst>
          </p:cNvPr>
          <p:cNvSpPr>
            <a:spLocks noGrp="1"/>
          </p:cNvSpPr>
          <p:nvPr>
            <p:ph type="sldNum" sz="quarter" idx="5"/>
          </p:nvPr>
        </p:nvSpPr>
        <p:spPr/>
        <p:txBody>
          <a:bodyPr/>
          <a:lstStyle/>
          <a:p>
            <a:fld id="{5B620108-AC92-48FD-B995-27EF60A0BF62}" type="slidenum">
              <a:rPr lang="en-US" smtClean="0"/>
              <a:t>44</a:t>
            </a:fld>
            <a:endParaRPr lang="en-US" dirty="0"/>
          </a:p>
        </p:txBody>
      </p:sp>
    </p:spTree>
    <p:extLst>
      <p:ext uri="{BB962C8B-B14F-4D97-AF65-F5344CB8AC3E}">
        <p14:creationId xmlns:p14="http://schemas.microsoft.com/office/powerpoint/2010/main" val="3156507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5F45B-E56C-30FE-BBBD-67ADEB6711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23FF12-B4AB-4D24-7A7A-E613FA6AE174}"/>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D427BAD-FFCE-918E-80BB-58C07DCDFFE2}"/>
              </a:ext>
            </a:extLst>
          </p:cNvPr>
          <p:cNvSpPr>
            <a:spLocks noGrp="1"/>
          </p:cNvSpPr>
          <p:nvPr>
            <p:ph type="dt" sz="half" idx="10"/>
          </p:nvPr>
        </p:nvSpPr>
        <p:spPr/>
        <p:txBody>
          <a:bodyPr/>
          <a:lstStyle/>
          <a:p>
            <a:fld id="{EB2D700B-FFD5-4C29-88E8-CB611A0661BB}" type="datetime1">
              <a:rPr lang="en-US" smtClean="0"/>
              <a:t>9/25/2026</a:t>
            </a:fld>
            <a:endParaRPr lang="en-US" dirty="0"/>
          </a:p>
        </p:txBody>
      </p:sp>
      <p:sp>
        <p:nvSpPr>
          <p:cNvPr id="5" name="Footer Placeholder 4">
            <a:extLst>
              <a:ext uri="{FF2B5EF4-FFF2-40B4-BE49-F238E27FC236}">
                <a16:creationId xmlns:a16="http://schemas.microsoft.com/office/drawing/2014/main" id="{1D0FD48A-2C81-8422-91AF-199C8EF51359}"/>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F62883F-3051-F126-993A-18810FCC1459}"/>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697433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695F6-F10D-9006-C421-54C0E3DB71A7}"/>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5071578-C8DB-7B33-5FB0-4EBAB9681C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51FDB3-F24B-9CA5-321A-8A294A4EDC22}"/>
              </a:ext>
            </a:extLst>
          </p:cNvPr>
          <p:cNvSpPr>
            <a:spLocks noGrp="1"/>
          </p:cNvSpPr>
          <p:nvPr>
            <p:ph type="dt" sz="half" idx="10"/>
          </p:nvPr>
        </p:nvSpPr>
        <p:spPr/>
        <p:txBody>
          <a:bodyPr/>
          <a:lstStyle/>
          <a:p>
            <a:fld id="{52B3FDA0-8D8C-4584-8125-B3F4DC12C90A}" type="datetime1">
              <a:rPr lang="en-US" smtClean="0"/>
              <a:t>9/25/2026</a:t>
            </a:fld>
            <a:endParaRPr lang="en-US" dirty="0"/>
          </a:p>
        </p:txBody>
      </p:sp>
      <p:sp>
        <p:nvSpPr>
          <p:cNvPr id="5" name="Footer Placeholder 4">
            <a:extLst>
              <a:ext uri="{FF2B5EF4-FFF2-40B4-BE49-F238E27FC236}">
                <a16:creationId xmlns:a16="http://schemas.microsoft.com/office/drawing/2014/main" id="{09FEB527-175C-AD0F-F55C-73292C121AE4}"/>
              </a:ext>
            </a:extLst>
          </p:cNvPr>
          <p:cNvSpPr>
            <a:spLocks noGrp="1" noRot="1" noMove="1" noResize="1" noEditPoints="1" noAdjustHandles="1" noChangeArrowheads="1" noChangeShapeType="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4227CE54-EB6B-5E69-F56B-44A08DB9259E}"/>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1830668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D2B3-3F6B-C252-1C8A-DB4DEA918D2D}"/>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2D9C33-ED8A-85E1-AD46-080CB743836B}"/>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435F3E-0D2F-0C5F-45BF-58671607D145}"/>
              </a:ext>
            </a:extLst>
          </p:cNvPr>
          <p:cNvSpPr>
            <a:spLocks noGrp="1"/>
          </p:cNvSpPr>
          <p:nvPr>
            <p:ph type="dt" sz="half" idx="10"/>
          </p:nvPr>
        </p:nvSpPr>
        <p:spPr/>
        <p:txBody>
          <a:bodyPr/>
          <a:lstStyle/>
          <a:p>
            <a:fld id="{2A83C219-7E7D-4508-9AAC-1967D977255A}" type="datetime1">
              <a:rPr lang="en-US" smtClean="0"/>
              <a:t>9/25/2026</a:t>
            </a:fld>
            <a:endParaRPr lang="en-US" dirty="0"/>
          </a:p>
        </p:txBody>
      </p:sp>
      <p:sp>
        <p:nvSpPr>
          <p:cNvPr id="5" name="Footer Placeholder 4">
            <a:extLst>
              <a:ext uri="{FF2B5EF4-FFF2-40B4-BE49-F238E27FC236}">
                <a16:creationId xmlns:a16="http://schemas.microsoft.com/office/drawing/2014/main" id="{526CABEB-52B9-5944-7DE5-311677A5A08A}"/>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5C36692B-D34E-5463-15C0-9A115FFB58B7}"/>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1738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403EF-D8D0-462F-88C2-9F0210B2C9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CA765B-7AA6-28E7-FD04-925A59DF90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A2B8B2-9577-962E-C899-06EC1CC483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F1C8BB-B7AF-8DEA-A110-07DB69C55583}"/>
              </a:ext>
            </a:extLst>
          </p:cNvPr>
          <p:cNvSpPr>
            <a:spLocks noGrp="1"/>
          </p:cNvSpPr>
          <p:nvPr>
            <p:ph type="dt" sz="half" idx="10"/>
          </p:nvPr>
        </p:nvSpPr>
        <p:spPr/>
        <p:txBody>
          <a:bodyPr/>
          <a:lstStyle/>
          <a:p>
            <a:fld id="{EF23E6E6-53E3-40C2-8511-74B1D01F6A3D}" type="datetime1">
              <a:rPr lang="en-US" smtClean="0"/>
              <a:t>9/25/2026</a:t>
            </a:fld>
            <a:endParaRPr lang="en-US" dirty="0"/>
          </a:p>
        </p:txBody>
      </p:sp>
      <p:sp>
        <p:nvSpPr>
          <p:cNvPr id="6" name="Footer Placeholder 5">
            <a:extLst>
              <a:ext uri="{FF2B5EF4-FFF2-40B4-BE49-F238E27FC236}">
                <a16:creationId xmlns:a16="http://schemas.microsoft.com/office/drawing/2014/main" id="{2EC42817-7DCF-E9B2-FEC4-6BD53B28C656}"/>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5E3126D3-84D3-16EA-AFA4-D6E128B7112C}"/>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611730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BBBC5-9191-8ADE-B77D-3861E8325475}"/>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FB8DBD-FF37-2A21-7378-BAB5266544C4}"/>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0912CF-2016-7415-4363-1A5FC91529F3}"/>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BAA562-D98C-6383-032E-CF21CAD5BC01}"/>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09676C-A9FD-AE27-C999-A3C849FEEC44}"/>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198815-33C3-6E4E-2301-3F9C38821064}"/>
              </a:ext>
            </a:extLst>
          </p:cNvPr>
          <p:cNvSpPr>
            <a:spLocks noGrp="1"/>
          </p:cNvSpPr>
          <p:nvPr>
            <p:ph type="dt" sz="half" idx="10"/>
          </p:nvPr>
        </p:nvSpPr>
        <p:spPr/>
        <p:txBody>
          <a:bodyPr/>
          <a:lstStyle/>
          <a:p>
            <a:fld id="{9C6AABFC-748E-40D5-96BE-1DA4E3CF8829}" type="datetime1">
              <a:rPr lang="en-US" smtClean="0"/>
              <a:t>9/25/2026</a:t>
            </a:fld>
            <a:endParaRPr lang="en-US" dirty="0"/>
          </a:p>
        </p:txBody>
      </p:sp>
      <p:sp>
        <p:nvSpPr>
          <p:cNvPr id="8" name="Footer Placeholder 7">
            <a:extLst>
              <a:ext uri="{FF2B5EF4-FFF2-40B4-BE49-F238E27FC236}">
                <a16:creationId xmlns:a16="http://schemas.microsoft.com/office/drawing/2014/main" id="{E085EEE6-96F0-8A74-2C49-24C242813424}"/>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6E9B55A6-2217-F6FC-99AA-32FE812D2D0D}"/>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1293663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FE25E-C92F-65C7-FF43-DC375AAA04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E7D092-68CA-2090-58CC-FED1A7313991}"/>
              </a:ext>
            </a:extLst>
          </p:cNvPr>
          <p:cNvSpPr>
            <a:spLocks noGrp="1"/>
          </p:cNvSpPr>
          <p:nvPr>
            <p:ph type="dt" sz="half" idx="10"/>
          </p:nvPr>
        </p:nvSpPr>
        <p:spPr/>
        <p:txBody>
          <a:bodyPr/>
          <a:lstStyle/>
          <a:p>
            <a:fld id="{49D0BCD6-04F1-422B-ACC8-5155818E7B89}" type="datetime1">
              <a:rPr lang="en-US" smtClean="0"/>
              <a:t>9/25/2026</a:t>
            </a:fld>
            <a:endParaRPr lang="en-US" dirty="0"/>
          </a:p>
        </p:txBody>
      </p:sp>
      <p:sp>
        <p:nvSpPr>
          <p:cNvPr id="4" name="Footer Placeholder 3">
            <a:extLst>
              <a:ext uri="{FF2B5EF4-FFF2-40B4-BE49-F238E27FC236}">
                <a16:creationId xmlns:a16="http://schemas.microsoft.com/office/drawing/2014/main" id="{A8899781-82F8-9EE1-0B07-556864845CC3}"/>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A6A91EDA-10D4-C70D-AEE3-E24C789CFD63}"/>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239659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D03FE5-3081-E2F1-91F2-D82F2A508049}"/>
              </a:ext>
            </a:extLst>
          </p:cNvPr>
          <p:cNvSpPr>
            <a:spLocks noGrp="1"/>
          </p:cNvSpPr>
          <p:nvPr>
            <p:ph type="dt" sz="half" idx="10"/>
          </p:nvPr>
        </p:nvSpPr>
        <p:spPr/>
        <p:txBody>
          <a:bodyPr/>
          <a:lstStyle/>
          <a:p>
            <a:fld id="{BC4197C4-9C4B-4D6C-9638-637F8177E8BB}" type="datetime1">
              <a:rPr lang="en-US" smtClean="0"/>
              <a:t>9/25/2026</a:t>
            </a:fld>
            <a:endParaRPr lang="en-US" dirty="0"/>
          </a:p>
        </p:txBody>
      </p:sp>
      <p:sp>
        <p:nvSpPr>
          <p:cNvPr id="3" name="Footer Placeholder 2">
            <a:extLst>
              <a:ext uri="{FF2B5EF4-FFF2-40B4-BE49-F238E27FC236}">
                <a16:creationId xmlns:a16="http://schemas.microsoft.com/office/drawing/2014/main" id="{D57131DF-A101-5756-439A-4F603D0D04D4}"/>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D3C62931-A4F6-27A3-BC39-BD931CCCA702}"/>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2068259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E7DB8-AAA6-680F-1C77-D534E14082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22EB3A-DE7E-90F5-CB87-C9AB1336F12D}"/>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2C7CD7-F7F4-5BCE-7FE9-9BE8FC4312B9}"/>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BC1168-D617-11FA-F245-242E5B5B38F5}"/>
              </a:ext>
            </a:extLst>
          </p:cNvPr>
          <p:cNvSpPr>
            <a:spLocks noGrp="1"/>
          </p:cNvSpPr>
          <p:nvPr>
            <p:ph type="dt" sz="half" idx="10"/>
          </p:nvPr>
        </p:nvSpPr>
        <p:spPr/>
        <p:txBody>
          <a:bodyPr/>
          <a:lstStyle/>
          <a:p>
            <a:fld id="{27E5F4C6-9D91-4B3B-A107-AE9DA9487D93}" type="datetime1">
              <a:rPr lang="en-US" smtClean="0"/>
              <a:t>9/25/2026</a:t>
            </a:fld>
            <a:endParaRPr lang="en-US" dirty="0"/>
          </a:p>
        </p:txBody>
      </p:sp>
      <p:sp>
        <p:nvSpPr>
          <p:cNvPr id="6" name="Footer Placeholder 5">
            <a:extLst>
              <a:ext uri="{FF2B5EF4-FFF2-40B4-BE49-F238E27FC236}">
                <a16:creationId xmlns:a16="http://schemas.microsoft.com/office/drawing/2014/main" id="{05A0C84F-87DC-5F67-D87D-3D4A4595C205}"/>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4A77C73-1D92-94B8-2AB8-864FC9446BA0}"/>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1079749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32F7-62A4-CB10-5FBE-3999D38B6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C783045-51A3-2F93-C986-CBD498BFA4DC}"/>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a:extLst>
              <a:ext uri="{FF2B5EF4-FFF2-40B4-BE49-F238E27FC236}">
                <a16:creationId xmlns:a16="http://schemas.microsoft.com/office/drawing/2014/main" id="{1198AFC7-04B6-70E1-0DFA-20FCD4210939}"/>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38F281-CC48-2B4B-5630-41AA8BFD11B4}"/>
              </a:ext>
            </a:extLst>
          </p:cNvPr>
          <p:cNvSpPr>
            <a:spLocks noGrp="1"/>
          </p:cNvSpPr>
          <p:nvPr>
            <p:ph type="dt" sz="half" idx="10"/>
          </p:nvPr>
        </p:nvSpPr>
        <p:spPr/>
        <p:txBody>
          <a:bodyPr/>
          <a:lstStyle/>
          <a:p>
            <a:fld id="{EFFF1F9C-C1B0-4B09-9FAC-19874947E440}" type="datetime1">
              <a:rPr lang="en-US" smtClean="0"/>
              <a:t>9/25/2026</a:t>
            </a:fld>
            <a:endParaRPr lang="en-US" dirty="0"/>
          </a:p>
        </p:txBody>
      </p:sp>
      <p:sp>
        <p:nvSpPr>
          <p:cNvPr id="6" name="Footer Placeholder 5">
            <a:extLst>
              <a:ext uri="{FF2B5EF4-FFF2-40B4-BE49-F238E27FC236}">
                <a16:creationId xmlns:a16="http://schemas.microsoft.com/office/drawing/2014/main" id="{442FABF7-AE3B-09E9-62B4-83142A837A22}"/>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5021A35D-7524-227B-0E56-08FFE7A3A326}"/>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2036155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3D0F4-1265-0508-8CF4-9280235F7C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6C3D5F-0626-A798-A5CB-137AD688F7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4F97F5-E1A3-8D2F-1399-C6D9118F8C95}"/>
              </a:ext>
            </a:extLst>
          </p:cNvPr>
          <p:cNvSpPr>
            <a:spLocks noGrp="1"/>
          </p:cNvSpPr>
          <p:nvPr>
            <p:ph type="dt" sz="half" idx="10"/>
          </p:nvPr>
        </p:nvSpPr>
        <p:spPr/>
        <p:txBody>
          <a:bodyPr/>
          <a:lstStyle/>
          <a:p>
            <a:fld id="{1239A0D2-12E9-4D3B-90D7-6985F7E67CB0}" type="datetime1">
              <a:rPr lang="en-US" smtClean="0"/>
              <a:t>9/25/2026</a:t>
            </a:fld>
            <a:endParaRPr lang="en-US" dirty="0"/>
          </a:p>
        </p:txBody>
      </p:sp>
      <p:sp>
        <p:nvSpPr>
          <p:cNvPr id="5" name="Footer Placeholder 4">
            <a:extLst>
              <a:ext uri="{FF2B5EF4-FFF2-40B4-BE49-F238E27FC236}">
                <a16:creationId xmlns:a16="http://schemas.microsoft.com/office/drawing/2014/main" id="{E1CD88E2-3EF1-DFEB-FC80-4B5E259F6E88}"/>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4D060C7-CDD0-A8D9-12C3-13C3062610BD}"/>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2433549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C9F5A1-66F5-9273-558E-6C1BC9A8C281}"/>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291E00-A6EE-CCED-7321-8F4203F6264C}"/>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4E12FF-60C3-033B-A2E6-6DCBF7C8FCD2}"/>
              </a:ext>
            </a:extLst>
          </p:cNvPr>
          <p:cNvSpPr>
            <a:spLocks noGrp="1"/>
          </p:cNvSpPr>
          <p:nvPr>
            <p:ph type="dt" sz="half" idx="10"/>
          </p:nvPr>
        </p:nvSpPr>
        <p:spPr/>
        <p:txBody>
          <a:bodyPr/>
          <a:lstStyle/>
          <a:p>
            <a:fld id="{91D9E7B2-A2F9-47C3-AE80-A6C0DF75AD4F}" type="datetime1">
              <a:rPr lang="en-US" smtClean="0"/>
              <a:t>9/25/2026</a:t>
            </a:fld>
            <a:endParaRPr lang="en-US" dirty="0"/>
          </a:p>
        </p:txBody>
      </p:sp>
      <p:sp>
        <p:nvSpPr>
          <p:cNvPr id="5" name="Footer Placeholder 4">
            <a:extLst>
              <a:ext uri="{FF2B5EF4-FFF2-40B4-BE49-F238E27FC236}">
                <a16:creationId xmlns:a16="http://schemas.microsoft.com/office/drawing/2014/main" id="{DDFE7BF8-395D-489E-E28C-9CC4E0FD1D71}"/>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F46EA44B-05BC-A49C-4FAF-797EDEFA56E6}"/>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1325622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1F202-4545-470F-ADE7-A2FCAD49A1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88812A-D4D8-4AFE-8215-295A45ADE1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A9A351-9319-4B0F-AE3E-F168FE748025}"/>
              </a:ext>
            </a:extLst>
          </p:cNvPr>
          <p:cNvSpPr>
            <a:spLocks noGrp="1"/>
          </p:cNvSpPr>
          <p:nvPr>
            <p:ph type="dt" sz="half" idx="10"/>
          </p:nvPr>
        </p:nvSpPr>
        <p:spPr/>
        <p:txBody>
          <a:bodyPr/>
          <a:lstStyle/>
          <a:p>
            <a:fld id="{78666A21-7531-4834-929E-00D05F91FF55}" type="datetime1">
              <a:rPr lang="en-US" smtClean="0"/>
              <a:t>9/25/2026</a:t>
            </a:fld>
            <a:endParaRPr lang="en-US" dirty="0"/>
          </a:p>
        </p:txBody>
      </p:sp>
      <p:sp>
        <p:nvSpPr>
          <p:cNvPr id="5" name="Footer Placeholder 4">
            <a:extLst>
              <a:ext uri="{FF2B5EF4-FFF2-40B4-BE49-F238E27FC236}">
                <a16:creationId xmlns:a16="http://schemas.microsoft.com/office/drawing/2014/main" id="{ECF3A481-CD27-42DF-960D-112808198EC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E1F3FDB-3F5D-48EA-AA08-5520C0192CE1}"/>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2137865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D70AC-EF09-43A4-896B-46BEEA153D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00D572-F934-4D79-ADAE-6C8A5E11AB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B7AF26-280E-4460-B9BF-F4F23E57E8C5}"/>
              </a:ext>
            </a:extLst>
          </p:cNvPr>
          <p:cNvSpPr>
            <a:spLocks noGrp="1"/>
          </p:cNvSpPr>
          <p:nvPr>
            <p:ph type="dt" sz="half" idx="10"/>
          </p:nvPr>
        </p:nvSpPr>
        <p:spPr/>
        <p:txBody>
          <a:bodyPr/>
          <a:lstStyle/>
          <a:p>
            <a:fld id="{509F5560-4293-457A-8A21-B2DCB0DC74F9}" type="datetime1">
              <a:rPr lang="en-US" smtClean="0"/>
              <a:t>9/25/2026</a:t>
            </a:fld>
            <a:endParaRPr lang="en-US" dirty="0"/>
          </a:p>
        </p:txBody>
      </p:sp>
      <p:sp>
        <p:nvSpPr>
          <p:cNvPr id="5" name="Footer Placeholder 4">
            <a:extLst>
              <a:ext uri="{FF2B5EF4-FFF2-40B4-BE49-F238E27FC236}">
                <a16:creationId xmlns:a16="http://schemas.microsoft.com/office/drawing/2014/main" id="{387C2A7E-495C-499B-9131-90FD61EF269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5F1CA0-E3F9-4E09-A5EB-61A49813D061}"/>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40959348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26431-FF69-4C27-A877-6947F745B2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44FEB2-A64F-49BC-8910-B900598D56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7995DA-9E8A-4AB3-9798-F4C71B476924}"/>
              </a:ext>
            </a:extLst>
          </p:cNvPr>
          <p:cNvSpPr>
            <a:spLocks noGrp="1"/>
          </p:cNvSpPr>
          <p:nvPr>
            <p:ph type="dt" sz="half" idx="10"/>
          </p:nvPr>
        </p:nvSpPr>
        <p:spPr/>
        <p:txBody>
          <a:bodyPr/>
          <a:lstStyle/>
          <a:p>
            <a:fld id="{CAAA96A0-F930-4933-9F80-C09F9D1E8F1A}" type="datetime1">
              <a:rPr lang="en-US" smtClean="0"/>
              <a:t>9/25/2026</a:t>
            </a:fld>
            <a:endParaRPr lang="en-US" dirty="0"/>
          </a:p>
        </p:txBody>
      </p:sp>
      <p:sp>
        <p:nvSpPr>
          <p:cNvPr id="5" name="Footer Placeholder 4">
            <a:extLst>
              <a:ext uri="{FF2B5EF4-FFF2-40B4-BE49-F238E27FC236}">
                <a16:creationId xmlns:a16="http://schemas.microsoft.com/office/drawing/2014/main" id="{3BB9DF29-3DA0-4FEC-989F-D758BD07751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6C4860-F721-440C-B2F5-1361C8C5AC32}"/>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3669165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2C6EB-106A-49AA-99C9-65880B8E56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B12F57-B640-40C5-9A30-5EA0403AAA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350618-682A-4AFD-A37D-4BAA3F004D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2415BAA-D1A0-486A-9E74-791812E006E5}"/>
              </a:ext>
            </a:extLst>
          </p:cNvPr>
          <p:cNvSpPr>
            <a:spLocks noGrp="1"/>
          </p:cNvSpPr>
          <p:nvPr>
            <p:ph type="dt" sz="half" idx="10"/>
          </p:nvPr>
        </p:nvSpPr>
        <p:spPr/>
        <p:txBody>
          <a:bodyPr/>
          <a:lstStyle/>
          <a:p>
            <a:fld id="{A295A7B0-D05C-4BB3-BEB4-5C58F0825B1F}" type="datetime1">
              <a:rPr lang="en-US" smtClean="0"/>
              <a:t>9/25/2026</a:t>
            </a:fld>
            <a:endParaRPr lang="en-US" dirty="0"/>
          </a:p>
        </p:txBody>
      </p:sp>
      <p:sp>
        <p:nvSpPr>
          <p:cNvPr id="6" name="Footer Placeholder 5">
            <a:extLst>
              <a:ext uri="{FF2B5EF4-FFF2-40B4-BE49-F238E27FC236}">
                <a16:creationId xmlns:a16="http://schemas.microsoft.com/office/drawing/2014/main" id="{40021F29-8351-4BB8-A360-5F1ED315DF7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08A239-D408-46EA-B71C-C5A3305496A4}"/>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6198853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AC63-81CB-4F73-A2DB-FA8519EAA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C1FFE2-997D-4E29-958A-23B786560A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E7D942-6008-4D99-9820-9DCB6D419C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6E4CA1-08A9-4FA6-8595-44A27E6C6E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CBFC45-C52E-44C8-998B-74982F6F13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032803-0D21-4C32-AF28-020885A7522F}"/>
              </a:ext>
            </a:extLst>
          </p:cNvPr>
          <p:cNvSpPr>
            <a:spLocks noGrp="1"/>
          </p:cNvSpPr>
          <p:nvPr>
            <p:ph type="dt" sz="half" idx="10"/>
          </p:nvPr>
        </p:nvSpPr>
        <p:spPr/>
        <p:txBody>
          <a:bodyPr/>
          <a:lstStyle/>
          <a:p>
            <a:fld id="{7883B47A-2129-43E9-AF1D-0302E59B2E2A}" type="datetime1">
              <a:rPr lang="en-US" smtClean="0"/>
              <a:t>9/25/2026</a:t>
            </a:fld>
            <a:endParaRPr lang="en-US" dirty="0"/>
          </a:p>
        </p:txBody>
      </p:sp>
      <p:sp>
        <p:nvSpPr>
          <p:cNvPr id="8" name="Footer Placeholder 7">
            <a:extLst>
              <a:ext uri="{FF2B5EF4-FFF2-40B4-BE49-F238E27FC236}">
                <a16:creationId xmlns:a16="http://schemas.microsoft.com/office/drawing/2014/main" id="{2AA76762-504A-44A2-9767-D21C218871C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DFE455-87BD-4FA1-B494-85115A968528}"/>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1392683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A776D-B039-44C7-BD95-D6B3DC1720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B91AE3-1938-4C8E-B504-8CED13F628A2}"/>
              </a:ext>
            </a:extLst>
          </p:cNvPr>
          <p:cNvSpPr>
            <a:spLocks noGrp="1"/>
          </p:cNvSpPr>
          <p:nvPr>
            <p:ph type="dt" sz="half" idx="10"/>
          </p:nvPr>
        </p:nvSpPr>
        <p:spPr/>
        <p:txBody>
          <a:bodyPr/>
          <a:lstStyle/>
          <a:p>
            <a:fld id="{A8740EDC-4937-498D-9960-BB0195423C10}" type="datetime1">
              <a:rPr lang="en-US" smtClean="0"/>
              <a:t>9/25/2026</a:t>
            </a:fld>
            <a:endParaRPr lang="en-US" dirty="0"/>
          </a:p>
        </p:txBody>
      </p:sp>
      <p:sp>
        <p:nvSpPr>
          <p:cNvPr id="4" name="Footer Placeholder 3">
            <a:extLst>
              <a:ext uri="{FF2B5EF4-FFF2-40B4-BE49-F238E27FC236}">
                <a16:creationId xmlns:a16="http://schemas.microsoft.com/office/drawing/2014/main" id="{62FF6E4B-9A3D-449F-B6C2-8F22E2B5D32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CDE55BB-4782-40EF-BACE-D2284E6E3BA5}"/>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21396896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7B9936-0423-4BCB-98EB-4E2B8F955CC7}"/>
              </a:ext>
            </a:extLst>
          </p:cNvPr>
          <p:cNvSpPr>
            <a:spLocks noGrp="1"/>
          </p:cNvSpPr>
          <p:nvPr>
            <p:ph type="dt" sz="half" idx="10"/>
          </p:nvPr>
        </p:nvSpPr>
        <p:spPr/>
        <p:txBody>
          <a:bodyPr/>
          <a:lstStyle/>
          <a:p>
            <a:fld id="{454107BF-2FF4-498E-8692-C78465420C9C}" type="datetime1">
              <a:rPr lang="en-US" smtClean="0"/>
              <a:t>9/25/2026</a:t>
            </a:fld>
            <a:endParaRPr lang="en-US" dirty="0"/>
          </a:p>
        </p:txBody>
      </p:sp>
      <p:sp>
        <p:nvSpPr>
          <p:cNvPr id="3" name="Footer Placeholder 2">
            <a:extLst>
              <a:ext uri="{FF2B5EF4-FFF2-40B4-BE49-F238E27FC236}">
                <a16:creationId xmlns:a16="http://schemas.microsoft.com/office/drawing/2014/main" id="{8F94D2DB-17C6-4385-80A8-7D3201AC71D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A99C735-D7CE-46A5-A9DF-62A9077B6DEA}"/>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20329578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3E877-F36B-4BD5-BEC4-AF4C545B79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9F1281-3BFE-4AA6-AD29-FDED6734A4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585275C-598A-4B0B-9B46-316B956200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6B6E78-D4F8-42DB-902E-C5CE7FE85E99}"/>
              </a:ext>
            </a:extLst>
          </p:cNvPr>
          <p:cNvSpPr>
            <a:spLocks noGrp="1"/>
          </p:cNvSpPr>
          <p:nvPr>
            <p:ph type="dt" sz="half" idx="10"/>
          </p:nvPr>
        </p:nvSpPr>
        <p:spPr/>
        <p:txBody>
          <a:bodyPr/>
          <a:lstStyle/>
          <a:p>
            <a:fld id="{D9BE9AF8-EE85-4B7E-AFC4-73EB51188C2C}" type="datetime1">
              <a:rPr lang="en-US" smtClean="0"/>
              <a:t>9/25/2026</a:t>
            </a:fld>
            <a:endParaRPr lang="en-US" dirty="0"/>
          </a:p>
        </p:txBody>
      </p:sp>
      <p:sp>
        <p:nvSpPr>
          <p:cNvPr id="6" name="Footer Placeholder 5">
            <a:extLst>
              <a:ext uri="{FF2B5EF4-FFF2-40B4-BE49-F238E27FC236}">
                <a16:creationId xmlns:a16="http://schemas.microsoft.com/office/drawing/2014/main" id="{D1A9A8AD-C3F9-4B30-B279-78A2EC105DA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5148207-7EF3-4742-941D-6FB375FE7D71}"/>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3558995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DFA38-26EB-45A3-BE96-0F7374E511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6D9F3A-3ECB-470F-A7C7-8AD1EA3C2C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3F634E6-0F4E-4A46-AFF8-29BE4D0164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C7E426-F379-453C-B3CD-07D429C24124}"/>
              </a:ext>
            </a:extLst>
          </p:cNvPr>
          <p:cNvSpPr>
            <a:spLocks noGrp="1"/>
          </p:cNvSpPr>
          <p:nvPr>
            <p:ph type="dt" sz="half" idx="10"/>
          </p:nvPr>
        </p:nvSpPr>
        <p:spPr/>
        <p:txBody>
          <a:bodyPr/>
          <a:lstStyle/>
          <a:p>
            <a:fld id="{C1E73F0B-89D9-4CA3-9F21-69884823BEFF}" type="datetime1">
              <a:rPr lang="en-US" smtClean="0"/>
              <a:t>9/25/2026</a:t>
            </a:fld>
            <a:endParaRPr lang="en-US" dirty="0"/>
          </a:p>
        </p:txBody>
      </p:sp>
      <p:sp>
        <p:nvSpPr>
          <p:cNvPr id="6" name="Footer Placeholder 5">
            <a:extLst>
              <a:ext uri="{FF2B5EF4-FFF2-40B4-BE49-F238E27FC236}">
                <a16:creationId xmlns:a16="http://schemas.microsoft.com/office/drawing/2014/main" id="{921D6273-6DA7-47AE-A0FE-6BCBAABFA8D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8105A76-17E5-45D2-B3FC-4CED2016CB16}"/>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593504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0B6F7-442E-4A40-B3D0-4CE6C256DB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84C519-4B06-411F-B9FE-AE796E29A7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993B94-C19C-45A0-8D29-30EE7BC68150}"/>
              </a:ext>
            </a:extLst>
          </p:cNvPr>
          <p:cNvSpPr>
            <a:spLocks noGrp="1"/>
          </p:cNvSpPr>
          <p:nvPr>
            <p:ph type="dt" sz="half" idx="10"/>
          </p:nvPr>
        </p:nvSpPr>
        <p:spPr/>
        <p:txBody>
          <a:bodyPr/>
          <a:lstStyle/>
          <a:p>
            <a:fld id="{40E899BD-4FD3-45CA-91D6-E38BEFD082A1}" type="datetime1">
              <a:rPr lang="en-US" smtClean="0"/>
              <a:t>9/25/2026</a:t>
            </a:fld>
            <a:endParaRPr lang="en-US" dirty="0"/>
          </a:p>
        </p:txBody>
      </p:sp>
      <p:sp>
        <p:nvSpPr>
          <p:cNvPr id="5" name="Footer Placeholder 4">
            <a:extLst>
              <a:ext uri="{FF2B5EF4-FFF2-40B4-BE49-F238E27FC236}">
                <a16:creationId xmlns:a16="http://schemas.microsoft.com/office/drawing/2014/main" id="{F1E8C5E1-01A8-494C-9A17-7942F035F92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56E4747-C5E6-41DD-BE32-540F8550DAEC}"/>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38515213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F213F3-CCDA-475A-B219-9A1C3CC50A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3D71D0-A0F6-4399-B42F-5DF0720AD4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EC767C-B358-4966-A120-5B8AB6A055B5}"/>
              </a:ext>
            </a:extLst>
          </p:cNvPr>
          <p:cNvSpPr>
            <a:spLocks noGrp="1"/>
          </p:cNvSpPr>
          <p:nvPr>
            <p:ph type="dt" sz="half" idx="10"/>
          </p:nvPr>
        </p:nvSpPr>
        <p:spPr/>
        <p:txBody>
          <a:bodyPr/>
          <a:lstStyle/>
          <a:p>
            <a:fld id="{A72C4880-306C-4878-9585-B8394D840C94}" type="datetime1">
              <a:rPr lang="en-US" smtClean="0"/>
              <a:t>9/25/2026</a:t>
            </a:fld>
            <a:endParaRPr lang="en-US" dirty="0"/>
          </a:p>
        </p:txBody>
      </p:sp>
      <p:sp>
        <p:nvSpPr>
          <p:cNvPr id="5" name="Footer Placeholder 4">
            <a:extLst>
              <a:ext uri="{FF2B5EF4-FFF2-40B4-BE49-F238E27FC236}">
                <a16:creationId xmlns:a16="http://schemas.microsoft.com/office/drawing/2014/main" id="{CB3C142E-F615-490C-B241-B5F8AD60EAD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72E13C-99E8-43B2-92BC-26DC953DF8A5}"/>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2797780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A1D93-AC90-858F-8424-84299B619527}"/>
              </a:ext>
            </a:extLst>
          </p:cNvPr>
          <p:cNvSpPr>
            <a:spLocks noGrp="1"/>
          </p:cNvSpPr>
          <p:nvPr>
            <p:ph type="title"/>
          </p:nvPr>
        </p:nvSpPr>
        <p:spPr>
          <a:xfrm>
            <a:off x="2041281" y="198073"/>
            <a:ext cx="8109438" cy="112077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6459225-7A69-7797-6BFF-42BFD95DFD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C4B31A-4619-34E4-5323-C61496252553}"/>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82B931-B924-4ABB-A7AC-8F5E0D72397E}" type="datetime1">
              <a:rPr lang="en-US" smtClean="0"/>
              <a:t>9/25/2026</a:t>
            </a:fld>
            <a:endParaRPr lang="en-US" dirty="0"/>
          </a:p>
        </p:txBody>
      </p:sp>
      <p:sp>
        <p:nvSpPr>
          <p:cNvPr id="6" name="Slide Number Placeholder 5">
            <a:extLst>
              <a:ext uri="{FF2B5EF4-FFF2-40B4-BE49-F238E27FC236}">
                <a16:creationId xmlns:a16="http://schemas.microsoft.com/office/drawing/2014/main" id="{9A139048-54E2-3E45-F3B2-22D177B25FE1}"/>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228600" indent="-228600">
              <a:buFont typeface="+mj-lt"/>
              <a:buAutoNum type="arabicPeriod"/>
            </a:pPr>
            <a:fld id="{39BD814E-7CDF-41AD-A6E1-A6E373A177BB}" type="slidenum">
              <a:rPr lang="en-US" smtClean="0"/>
              <a:pPr marL="228600" indent="-228600">
                <a:buFont typeface="+mj-lt"/>
                <a:buAutoNum type="arabicPeriod"/>
              </a:pPr>
              <a:t>‹#›</a:t>
            </a:fld>
            <a:endParaRPr lang="en-US" dirty="0"/>
          </a:p>
        </p:txBody>
      </p:sp>
      <p:pic>
        <p:nvPicPr>
          <p:cNvPr id="8" name="Picture 7">
            <a:extLst>
              <a:ext uri="{FF2B5EF4-FFF2-40B4-BE49-F238E27FC236}">
                <a16:creationId xmlns:a16="http://schemas.microsoft.com/office/drawing/2014/main" id="{D6A63093-EE22-08D7-85D8-2FBCF8739286}"/>
              </a:ext>
            </a:extLst>
          </p:cNvPr>
          <p:cNvPicPr>
            <a:picLocks noChangeAspect="1"/>
          </p:cNvPicPr>
          <p:nvPr userDrawn="1"/>
        </p:nvPicPr>
        <p:blipFill>
          <a:blip r:embed="rId13"/>
          <a:stretch>
            <a:fillRect/>
          </a:stretch>
        </p:blipFill>
        <p:spPr>
          <a:xfrm>
            <a:off x="5573180" y="6253331"/>
            <a:ext cx="903820" cy="468146"/>
          </a:xfrm>
          <a:prstGeom prst="rect">
            <a:avLst/>
          </a:prstGeom>
        </p:spPr>
      </p:pic>
    </p:spTree>
    <p:extLst>
      <p:ext uri="{BB962C8B-B14F-4D97-AF65-F5344CB8AC3E}">
        <p14:creationId xmlns:p14="http://schemas.microsoft.com/office/powerpoint/2010/main" val="2470872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50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3E63D8-400F-4226-AD06-E15E0605F1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6E996-E221-46B9-A038-FC3946AE0A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92E43C-7088-41E6-A9FA-35CAFD8270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13E474-9E91-44FC-852C-B3E2D435D351}" type="datetime1">
              <a:rPr lang="en-US" smtClean="0"/>
              <a:t>9/25/2026</a:t>
            </a:fld>
            <a:endParaRPr lang="en-US" dirty="0"/>
          </a:p>
        </p:txBody>
      </p:sp>
      <p:sp>
        <p:nvSpPr>
          <p:cNvPr id="5" name="Footer Placeholder 4">
            <a:extLst>
              <a:ext uri="{FF2B5EF4-FFF2-40B4-BE49-F238E27FC236}">
                <a16:creationId xmlns:a16="http://schemas.microsoft.com/office/drawing/2014/main" id="{FEA2B3D8-D3FF-4D58-AA1E-35634AA457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D3E9484-D39C-4BA0-BCD0-5382C4D72F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ADAF0B-BF6D-480B-A2DA-5A07BBBB5ED6}" type="slidenum">
              <a:rPr lang="en-US" smtClean="0"/>
              <a:t>‹#›</a:t>
            </a:fld>
            <a:endParaRPr lang="en-US" dirty="0"/>
          </a:p>
        </p:txBody>
      </p:sp>
    </p:spTree>
    <p:extLst>
      <p:ext uri="{BB962C8B-B14F-4D97-AF65-F5344CB8AC3E}">
        <p14:creationId xmlns:p14="http://schemas.microsoft.com/office/powerpoint/2010/main" val="3048725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3" Type="http://schemas.openxmlformats.org/officeDocument/2006/relationships/image" Target="../media/image4.png"/><Relationship Id="rId7" Type="http://schemas.openxmlformats.org/officeDocument/2006/relationships/image" Target="../media/image14.jpeg"/><Relationship Id="rId12" Type="http://schemas.openxmlformats.org/officeDocument/2006/relationships/image" Target="../media/image19.jpeg"/><Relationship Id="rId17" Type="http://schemas.openxmlformats.org/officeDocument/2006/relationships/image" Target="../media/image24.jpeg"/><Relationship Id="rId2" Type="http://schemas.openxmlformats.org/officeDocument/2006/relationships/notesSlide" Target="../notesSlides/notesSlide11.xml"/><Relationship Id="rId16"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6.png"/><Relationship Id="rId15" Type="http://schemas.openxmlformats.org/officeDocument/2006/relationships/image" Target="../media/image22.jpeg"/><Relationship Id="rId10" Type="http://schemas.openxmlformats.org/officeDocument/2006/relationships/image" Target="../media/image17.jpeg"/><Relationship Id="rId4" Type="http://schemas.openxmlformats.org/officeDocument/2006/relationships/image" Target="../media/image5.png"/><Relationship Id="rId9" Type="http://schemas.openxmlformats.org/officeDocument/2006/relationships/image" Target="../media/image16.jpeg"/><Relationship Id="rId1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7.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png"/><Relationship Id="rId7"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32.png"/></Relationships>
</file>

<file path=ppt/slides/_rels/slide17.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4.png"/><Relationship Id="rId7"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6.png"/><Relationship Id="rId10" Type="http://schemas.openxmlformats.org/officeDocument/2006/relationships/image" Target="../media/image37.jpeg"/><Relationship Id="rId4" Type="http://schemas.openxmlformats.org/officeDocument/2006/relationships/image" Target="../media/image5.png"/><Relationship Id="rId9"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6.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4.png"/><Relationship Id="rId7"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42.JP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3.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6.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6.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6.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6.png"/><Relationship Id="rId15" Type="http://schemas.openxmlformats.org/officeDocument/2006/relationships/image" Target="../media/image57.png"/><Relationship Id="rId10" Type="http://schemas.openxmlformats.org/officeDocument/2006/relationships/image" Target="../media/image52.png"/><Relationship Id="rId4" Type="http://schemas.openxmlformats.org/officeDocument/2006/relationships/image" Target="../media/image5.png"/><Relationship Id="rId9" Type="http://schemas.openxmlformats.org/officeDocument/2006/relationships/image" Target="../media/image51.png"/><Relationship Id="rId14" Type="http://schemas.openxmlformats.org/officeDocument/2006/relationships/image" Target="../media/image56.jpeg"/></Relationships>
</file>

<file path=ppt/slides/_rels/slide32.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6.png"/><Relationship Id="rId15" Type="http://schemas.openxmlformats.org/officeDocument/2006/relationships/image" Target="../media/image57.png"/><Relationship Id="rId10" Type="http://schemas.openxmlformats.org/officeDocument/2006/relationships/image" Target="../media/image52.png"/><Relationship Id="rId4" Type="http://schemas.openxmlformats.org/officeDocument/2006/relationships/image" Target="../media/image5.png"/><Relationship Id="rId9" Type="http://schemas.openxmlformats.org/officeDocument/2006/relationships/image" Target="../media/image51.png"/><Relationship Id="rId14" Type="http://schemas.openxmlformats.org/officeDocument/2006/relationships/image" Target="../media/image56.jpe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6.pn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0.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9.jpg"/><Relationship Id="rId5" Type="http://schemas.openxmlformats.org/officeDocument/2006/relationships/image" Target="../media/image6.pn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61.JPG"/><Relationship Id="rId5" Type="http://schemas.openxmlformats.org/officeDocument/2006/relationships/image" Target="../media/image6.pn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pn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pn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5282" y="733209"/>
            <a:ext cx="4767932" cy="1867382"/>
          </a:xfrm>
          <a:prstGeom prst="rect">
            <a:avLst/>
          </a:prstGeom>
        </p:spPr>
      </p:pic>
      <p:sp>
        <p:nvSpPr>
          <p:cNvPr id="2" name="Title 16">
            <a:extLst>
              <a:ext uri="{FF2B5EF4-FFF2-40B4-BE49-F238E27FC236}">
                <a16:creationId xmlns:a16="http://schemas.microsoft.com/office/drawing/2014/main" id="{2E18E13F-C649-C0BA-2D47-96E8221D5291}"/>
              </a:ext>
            </a:extLst>
          </p:cNvPr>
          <p:cNvSpPr>
            <a:spLocks noGrp="1"/>
          </p:cNvSpPr>
          <p:nvPr/>
        </p:nvSpPr>
        <p:spPr>
          <a:xfrm>
            <a:off x="300267" y="3682651"/>
            <a:ext cx="11591466" cy="106569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lang="en-US" sz="3600" b="1" dirty="0">
                <a:latin typeface="Arial Nova"/>
                <a:cs typeface="Calibri Light"/>
              </a:rPr>
              <a:t>Fluid Power Action Challenge</a:t>
            </a:r>
          </a:p>
          <a:p>
            <a:pPr marL="0" marR="0" lvl="0" indent="0" algn="ctr" defTabSz="914400" rtl="0" eaLnBrk="1" fontAlgn="auto" latinLnBrk="0" hangingPunct="1">
              <a:lnSpc>
                <a:spcPct val="150000"/>
              </a:lnSpc>
              <a:spcBef>
                <a:spcPct val="0"/>
              </a:spcBef>
              <a:spcAft>
                <a:spcPts val="0"/>
              </a:spcAft>
              <a:buClrTx/>
              <a:buSzTx/>
              <a:buFontTx/>
              <a:buNone/>
              <a:tabLst/>
              <a:defRPr/>
            </a:pPr>
            <a:r>
              <a:rPr lang="en-US" sz="3600" b="1" dirty="0">
                <a:latin typeface="Arial Nova"/>
                <a:cs typeface="Calibri Light"/>
              </a:rPr>
              <a:t>Workshop Day – Waterfall Drop Zone Challenge</a:t>
            </a:r>
          </a:p>
        </p:txBody>
      </p:sp>
      <p:sp>
        <p:nvSpPr>
          <p:cNvPr id="5" name="Text Placeholder 17">
            <a:extLst>
              <a:ext uri="{FF2B5EF4-FFF2-40B4-BE49-F238E27FC236}">
                <a16:creationId xmlns:a16="http://schemas.microsoft.com/office/drawing/2014/main" id="{9631CA0C-3A69-D2C6-6F5F-830E9F85E1BE}"/>
              </a:ext>
            </a:extLst>
          </p:cNvPr>
          <p:cNvSpPr txBox="1">
            <a:spLocks/>
          </p:cNvSpPr>
          <p:nvPr/>
        </p:nvSpPr>
        <p:spPr>
          <a:xfrm>
            <a:off x="3163734" y="5370454"/>
            <a:ext cx="5864532" cy="768202"/>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000" dirty="0">
                <a:solidFill>
                  <a:prstClr val="black"/>
                </a:solidFill>
                <a:latin typeface="Calibri" panose="020F0502020204030204"/>
                <a:cs typeface="Calibri"/>
              </a:rPr>
              <a:t>Host / Organizer </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000" dirty="0">
                <a:latin typeface="Calibri" panose="020F0502020204030204"/>
                <a:cs typeface="Calibri"/>
              </a:rPr>
              <a:t>Date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pic>
        <p:nvPicPr>
          <p:cNvPr id="8" name="Picture 7" descr="A black background with text&#10;&#10;Description automatically generated">
            <a:extLst>
              <a:ext uri="{FF2B5EF4-FFF2-40B4-BE49-F238E27FC236}">
                <a16:creationId xmlns:a16="http://schemas.microsoft.com/office/drawing/2014/main" id="{7B8BC798-8B1F-C47B-19A1-756D178177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6734" y="430480"/>
            <a:ext cx="4767932" cy="2472840"/>
          </a:xfrm>
          <a:prstGeom prst="rect">
            <a:avLst/>
          </a:prstGeom>
        </p:spPr>
      </p:pic>
      <p:sp>
        <p:nvSpPr>
          <p:cNvPr id="3" name="Slide Number Placeholder 2">
            <a:extLst>
              <a:ext uri="{FF2B5EF4-FFF2-40B4-BE49-F238E27FC236}">
                <a16:creationId xmlns:a16="http://schemas.microsoft.com/office/drawing/2014/main" id="{B6611F36-0071-9116-76B5-352A32E6282A}"/>
              </a:ext>
            </a:extLst>
          </p:cNvPr>
          <p:cNvSpPr>
            <a:spLocks noGrp="1"/>
          </p:cNvSpPr>
          <p:nvPr>
            <p:ph type="sldNum" sz="quarter" idx="12"/>
          </p:nvPr>
        </p:nvSpPr>
        <p:spPr/>
        <p:txBody>
          <a:bodyPr/>
          <a:lstStyle/>
          <a:p>
            <a:fld id="{A4ADAF0B-BF6D-480B-A2DA-5A07BBBB5ED6}" type="slidenum">
              <a:rPr lang="en-US" smtClean="0"/>
              <a:t>1</a:t>
            </a:fld>
            <a:endParaRPr lang="en-US" dirty="0"/>
          </a:p>
        </p:txBody>
      </p:sp>
    </p:spTree>
    <p:extLst>
      <p:ext uri="{BB962C8B-B14F-4D97-AF65-F5344CB8AC3E}">
        <p14:creationId xmlns:p14="http://schemas.microsoft.com/office/powerpoint/2010/main" val="1338733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F1657-1826-3688-D098-09F211CA4A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ADB52E-8D09-A677-ED9B-3742A8458C99}"/>
              </a:ext>
            </a:extLst>
          </p:cNvPr>
          <p:cNvSpPr>
            <a:spLocks noGrp="1"/>
          </p:cNvSpPr>
          <p:nvPr>
            <p:ph type="ctrTitle"/>
          </p:nvPr>
        </p:nvSpPr>
        <p:spPr/>
        <p:txBody>
          <a:bodyPr>
            <a:normAutofit/>
          </a:bodyPr>
          <a:lstStyle/>
          <a:p>
            <a:r>
              <a:rPr lang="en-US" sz="4400" b="1" kern="0" dirty="0">
                <a:solidFill>
                  <a:srgbClr val="026E94"/>
                </a:solidFill>
                <a:latin typeface="Arial Nova" panose="020B0504020202020204" pitchFamily="34" charset="0"/>
                <a:cs typeface="Arial" panose="020B0604020202020204" pitchFamily="34" charset="0"/>
              </a:rPr>
              <a:t>Agenda</a:t>
            </a:r>
            <a:endParaRPr lang="en-US" dirty="0">
              <a:solidFill>
                <a:srgbClr val="026E94"/>
              </a:solidFill>
            </a:endParaRPr>
          </a:p>
        </p:txBody>
      </p:sp>
      <p:sp>
        <p:nvSpPr>
          <p:cNvPr id="11" name="Subtitle 10">
            <a:extLst>
              <a:ext uri="{FF2B5EF4-FFF2-40B4-BE49-F238E27FC236}">
                <a16:creationId xmlns:a16="http://schemas.microsoft.com/office/drawing/2014/main" id="{B6D7F9CE-B115-427B-F4F7-9E77BCA0A26B}"/>
              </a:ext>
            </a:extLst>
          </p:cNvPr>
          <p:cNvSpPr>
            <a:spLocks noGrp="1"/>
          </p:cNvSpPr>
          <p:nvPr>
            <p:ph type="subTitle" idx="1"/>
          </p:nvPr>
        </p:nvSpPr>
        <p:spPr/>
        <p:txBody>
          <a:bodyPr/>
          <a:lstStyle/>
          <a:p>
            <a:endParaRPr lang="en-US" dirty="0"/>
          </a:p>
        </p:txBody>
      </p:sp>
      <p:pic>
        <p:nvPicPr>
          <p:cNvPr id="5" name="Content Placeholder 4">
            <a:extLst>
              <a:ext uri="{FF2B5EF4-FFF2-40B4-BE49-F238E27FC236}">
                <a16:creationId xmlns:a16="http://schemas.microsoft.com/office/drawing/2014/main" id="{7266F9A9-C317-FA47-83F9-749E64EA7280}"/>
              </a:ext>
            </a:extLst>
          </p:cNvPr>
          <p:cNvPicPr>
            <a:picLocks noGrp="1" noRot="1" noChangeAspect="1" noMove="1" noResize="1" noEditPoints="1" noAdjustHandles="1" noChangeArrowheads="1" noChangeShapeType="1" noCrop="1"/>
          </p:cNvPicPr>
          <p:nvPr>
            <p:ph idx="4294967295"/>
          </p:nvPr>
        </p:nvPicPr>
        <p:blipFill>
          <a:blip r:embed="rId3" cstate="screen">
            <a:extLst>
              <a:ext uri="{28A0092B-C50C-407E-A947-70E740481C1C}">
                <a14:useLocalDpi xmlns:a14="http://schemas.microsoft.com/office/drawing/2010/main"/>
              </a:ext>
            </a:extLst>
          </a:blip>
          <a:stretch>
            <a:fillRect/>
          </a:stretch>
        </p:blipFill>
        <p:spPr>
          <a:xfrm>
            <a:off x="0" y="0"/>
            <a:ext cx="12187238" cy="6858000"/>
          </a:xfrm>
        </p:spPr>
      </p:pic>
      <p:pic>
        <p:nvPicPr>
          <p:cNvPr id="3" name="Picture 2">
            <a:extLst>
              <a:ext uri="{FF2B5EF4-FFF2-40B4-BE49-F238E27FC236}">
                <a16:creationId xmlns:a16="http://schemas.microsoft.com/office/drawing/2014/main" id="{4AB26D6C-CC15-2925-CDB2-4596133577D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F7A8908-4EC0-C42E-A60A-DEB5BB4E8649}"/>
              </a:ext>
            </a:extLst>
          </p:cNvPr>
          <p:cNvPicPr>
            <a:picLocks noChangeAspect="1"/>
          </p:cNvPicPr>
          <p:nvPr/>
        </p:nvPicPr>
        <p:blipFill>
          <a:blip r:embed="rId5"/>
          <a:stretch>
            <a:fillRect/>
          </a:stretch>
        </p:blipFill>
        <p:spPr>
          <a:xfrm>
            <a:off x="3937000" y="1718639"/>
            <a:ext cx="4518845" cy="2340599"/>
          </a:xfrm>
          <a:prstGeom prst="rect">
            <a:avLst/>
          </a:prstGeom>
        </p:spPr>
      </p:pic>
      <p:sp>
        <p:nvSpPr>
          <p:cNvPr id="12" name="Title 1">
            <a:extLst>
              <a:ext uri="{FF2B5EF4-FFF2-40B4-BE49-F238E27FC236}">
                <a16:creationId xmlns:a16="http://schemas.microsoft.com/office/drawing/2014/main" id="{84DF5431-4695-D394-3833-DB70FEB164DE}"/>
              </a:ext>
            </a:extLst>
          </p:cNvPr>
          <p:cNvSpPr txBox="1">
            <a:spLocks/>
          </p:cNvSpPr>
          <p:nvPr/>
        </p:nvSpPr>
        <p:spPr>
          <a:xfrm>
            <a:off x="1612900" y="285484"/>
            <a:ext cx="10301937" cy="83688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kern="0" dirty="0">
                <a:solidFill>
                  <a:srgbClr val="026E94"/>
                </a:solidFill>
                <a:latin typeface="Arial Nova" panose="020B0504020202020204" pitchFamily="34" charset="0"/>
                <a:cs typeface="Arial" panose="020B0604020202020204" pitchFamily="34" charset="0"/>
              </a:rPr>
              <a:t>Welcome to Workshop Day!</a:t>
            </a:r>
            <a:endParaRPr lang="en-US" sz="4000" dirty="0">
              <a:solidFill>
                <a:srgbClr val="026E94"/>
              </a:solidFill>
            </a:endParaRPr>
          </a:p>
        </p:txBody>
      </p:sp>
      <p:sp>
        <p:nvSpPr>
          <p:cNvPr id="13" name="TextBox 12">
            <a:extLst>
              <a:ext uri="{FF2B5EF4-FFF2-40B4-BE49-F238E27FC236}">
                <a16:creationId xmlns:a16="http://schemas.microsoft.com/office/drawing/2014/main" id="{06F4B888-DECA-CF2F-9593-457D9655CF2A}"/>
              </a:ext>
            </a:extLst>
          </p:cNvPr>
          <p:cNvSpPr txBox="1"/>
          <p:nvPr/>
        </p:nvSpPr>
        <p:spPr>
          <a:xfrm>
            <a:off x="0" y="4254500"/>
            <a:ext cx="12187238" cy="2554545"/>
          </a:xfrm>
          <a:prstGeom prst="rect">
            <a:avLst/>
          </a:prstGeom>
          <a:noFill/>
        </p:spPr>
        <p:txBody>
          <a:bodyPr wrap="square" rtlCol="0">
            <a:spAutoFit/>
          </a:bodyPr>
          <a:lstStyle/>
          <a:p>
            <a:r>
              <a:rPr lang="en-US" sz="2400" b="1" dirty="0"/>
              <a:t>Teams Please…</a:t>
            </a:r>
          </a:p>
          <a:p>
            <a:endParaRPr lang="en-US" sz="1400" b="1" dirty="0"/>
          </a:p>
          <a:p>
            <a:pPr marL="342900" indent="-342900">
              <a:buFont typeface="+mj-lt"/>
              <a:buAutoNum type="arabicPeriod"/>
            </a:pPr>
            <a:r>
              <a:rPr lang="en-US" sz="2400" b="1" dirty="0"/>
              <a:t>Find Your Team’s Table and Sit Down </a:t>
            </a:r>
          </a:p>
          <a:p>
            <a:pPr marL="342900" indent="-342900">
              <a:buFont typeface="+mj-lt"/>
              <a:buAutoNum type="arabicPeriod"/>
            </a:pPr>
            <a:endParaRPr lang="en-US" sz="2400" b="1" dirty="0"/>
          </a:p>
          <a:p>
            <a:pPr marL="342900" indent="-342900">
              <a:buFont typeface="+mj-lt"/>
              <a:buAutoNum type="arabicPeriod"/>
            </a:pPr>
            <a:r>
              <a:rPr lang="en-US" sz="2400" b="1" dirty="0"/>
              <a:t>Watch and Listen for Directions</a:t>
            </a:r>
          </a:p>
          <a:p>
            <a:pPr marL="342900" indent="-342900">
              <a:buFont typeface="+mj-lt"/>
              <a:buAutoNum type="arabicPeriod"/>
            </a:pPr>
            <a:endParaRPr lang="en-US" sz="2400" b="1" dirty="0">
              <a:solidFill>
                <a:srgbClr val="FF0000"/>
              </a:solidFill>
            </a:endParaRPr>
          </a:p>
          <a:p>
            <a:pPr marL="342900" indent="-342900">
              <a:buFont typeface="+mj-lt"/>
              <a:buAutoNum type="arabicPeriod"/>
            </a:pPr>
            <a:r>
              <a:rPr lang="en-US" sz="2400" b="1" dirty="0"/>
              <a:t>Do Not Open Any Boxes…We Will Do This Together</a:t>
            </a:r>
            <a:endParaRPr lang="en-US" sz="2400" dirty="0"/>
          </a:p>
        </p:txBody>
      </p:sp>
      <p:sp>
        <p:nvSpPr>
          <p:cNvPr id="14" name="Slide Number Placeholder 13">
            <a:extLst>
              <a:ext uri="{FF2B5EF4-FFF2-40B4-BE49-F238E27FC236}">
                <a16:creationId xmlns:a16="http://schemas.microsoft.com/office/drawing/2014/main" id="{0BD8A3A3-E604-4BBD-8DD4-A28FDE31DAD6}"/>
              </a:ext>
            </a:extLst>
          </p:cNvPr>
          <p:cNvSpPr>
            <a:spLocks noGrp="1"/>
          </p:cNvSpPr>
          <p:nvPr>
            <p:ph type="sldNum" sz="quarter" idx="12"/>
          </p:nvPr>
        </p:nvSpPr>
        <p:spPr/>
        <p:txBody>
          <a:bodyPr/>
          <a:lstStyle/>
          <a:p>
            <a:fld id="{A4ADAF0B-BF6D-480B-A2DA-5A07BBBB5ED6}" type="slidenum">
              <a:rPr lang="en-US" smtClean="0"/>
              <a:t>2</a:t>
            </a:fld>
            <a:endParaRPr lang="en-US" dirty="0"/>
          </a:p>
        </p:txBody>
      </p:sp>
    </p:spTree>
    <p:extLst>
      <p:ext uri="{BB962C8B-B14F-4D97-AF65-F5344CB8AC3E}">
        <p14:creationId xmlns:p14="http://schemas.microsoft.com/office/powerpoint/2010/main" val="939936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734FD1F-07FD-0E99-1047-08BB6FF8E9A8}"/>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32352766-6C4D-B327-0229-871A799B1F86}"/>
              </a:ext>
            </a:extLst>
          </p:cNvPr>
          <p:cNvSpPr txBox="1">
            <a:spLocks noGrp="1"/>
          </p:cNvSpPr>
          <p:nvPr>
            <p:ph type="title"/>
          </p:nvPr>
        </p:nvSpPr>
        <p:spPr>
          <a:xfrm>
            <a:off x="1482634" y="429430"/>
            <a:ext cx="9655266"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0629E"/>
                </a:solidFill>
                <a:latin typeface="Arial Nova" panose="020B0504020202020204" pitchFamily="34" charset="0"/>
                <a:ea typeface="+mn-ea"/>
                <a:cs typeface="Arial" panose="020B0604020202020204" pitchFamily="34" charset="0"/>
              </a:rPr>
              <a:t>Meet Your Hosts, Volunteers, Etc.</a:t>
            </a:r>
            <a:endParaRPr lang="en-US" sz="4000" kern="0" dirty="0">
              <a:solidFill>
                <a:srgbClr val="00629E"/>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9B689039-E27B-1B1F-7B2D-755E905289E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0">
            <a:extLst>
              <a:ext uri="{FF2B5EF4-FFF2-40B4-BE49-F238E27FC236}">
                <a16:creationId xmlns:a16="http://schemas.microsoft.com/office/drawing/2014/main" id="{4EB83B50-0E2F-7969-BAC7-C6241C66DE08}"/>
              </a:ext>
            </a:extLst>
          </p:cNvPr>
          <p:cNvSpPr>
            <a:spLocks noGrp="1"/>
          </p:cNvSpPr>
          <p:nvPr/>
        </p:nvSpPr>
        <p:spPr>
          <a:xfrm>
            <a:off x="923864" y="2113005"/>
            <a:ext cx="10798236" cy="45767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t>Host(s):  add host company / school name + list names of event organizer(s) / event lead</a:t>
            </a:r>
          </a:p>
          <a:p>
            <a:pPr lvl="1"/>
            <a:endParaRPr lang="en-US" dirty="0"/>
          </a:p>
          <a:p>
            <a:pPr lvl="1"/>
            <a:r>
              <a:rPr lang="en-US" dirty="0"/>
              <a:t>Co-Host(s): – add company name and/or school</a:t>
            </a:r>
          </a:p>
          <a:p>
            <a:pPr lvl="1"/>
            <a:endParaRPr lang="en-US" dirty="0"/>
          </a:p>
          <a:p>
            <a:pPr lvl="1"/>
            <a:r>
              <a:rPr lang="en-US" dirty="0"/>
              <a:t>Sponsor(s): – if any, add the company name(s)</a:t>
            </a:r>
          </a:p>
          <a:p>
            <a:pPr lvl="1"/>
            <a:endParaRPr lang="en-US" dirty="0"/>
          </a:p>
          <a:p>
            <a:pPr lvl="1"/>
            <a:r>
              <a:rPr lang="en-US" dirty="0"/>
              <a:t>Volunteer(s): – if any, add company name(s)</a:t>
            </a:r>
          </a:p>
          <a:p>
            <a:pPr marL="457200" lvl="1" indent="0">
              <a:buNone/>
            </a:pPr>
            <a:endParaRPr lang="en-US" dirty="0"/>
          </a:p>
          <a:p>
            <a:endParaRPr lang="en-US" dirty="0"/>
          </a:p>
        </p:txBody>
      </p:sp>
      <p:pic>
        <p:nvPicPr>
          <p:cNvPr id="3" name="Picture 2">
            <a:extLst>
              <a:ext uri="{FF2B5EF4-FFF2-40B4-BE49-F238E27FC236}">
                <a16:creationId xmlns:a16="http://schemas.microsoft.com/office/drawing/2014/main" id="{C095179F-0517-ECD0-D083-D84E8B5DB801}"/>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Slide Number Placeholder 6">
            <a:extLst>
              <a:ext uri="{FF2B5EF4-FFF2-40B4-BE49-F238E27FC236}">
                <a16:creationId xmlns:a16="http://schemas.microsoft.com/office/drawing/2014/main" id="{11D49860-2F84-507C-B368-327E00A92C65}"/>
              </a:ext>
            </a:extLst>
          </p:cNvPr>
          <p:cNvSpPr>
            <a:spLocks noGrp="1"/>
          </p:cNvSpPr>
          <p:nvPr>
            <p:ph type="sldNum" sz="quarter" idx="12"/>
          </p:nvPr>
        </p:nvSpPr>
        <p:spPr/>
        <p:txBody>
          <a:bodyPr/>
          <a:lstStyle/>
          <a:p>
            <a:fld id="{39BD814E-7CDF-41AD-A6E1-A6E373A177BB}" type="slidenum">
              <a:rPr lang="en-US" smtClean="0"/>
              <a:t>3</a:t>
            </a:fld>
            <a:endParaRPr lang="en-US" dirty="0"/>
          </a:p>
        </p:txBody>
      </p:sp>
    </p:spTree>
    <p:extLst>
      <p:ext uri="{BB962C8B-B14F-4D97-AF65-F5344CB8AC3E}">
        <p14:creationId xmlns:p14="http://schemas.microsoft.com/office/powerpoint/2010/main" val="620517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41A9F-26A8-5661-6B0D-6C2AD37F8BD1}"/>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A3632B-A8D7-F257-AE0E-DF462509100F}"/>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CB6B365B-3025-2615-56C8-1258CF5375CA}"/>
              </a:ext>
            </a:extLst>
          </p:cNvPr>
          <p:cNvSpPr txBox="1">
            <a:spLocks noGrp="1"/>
          </p:cNvSpPr>
          <p:nvPr>
            <p:ph type="title"/>
          </p:nvPr>
        </p:nvSpPr>
        <p:spPr>
          <a:xfrm>
            <a:off x="1482634" y="429430"/>
            <a:ext cx="9557897"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About the NFPA</a:t>
            </a:r>
            <a:endParaRPr lang="en-US" sz="4000" kern="0" dirty="0">
              <a:solidFill>
                <a:srgbClr val="026E94"/>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B34CA878-64A9-011F-9885-FFFB969D626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0">
            <a:extLst>
              <a:ext uri="{FF2B5EF4-FFF2-40B4-BE49-F238E27FC236}">
                <a16:creationId xmlns:a16="http://schemas.microsoft.com/office/drawing/2014/main" id="{AAAE1BB0-3FB3-0C4E-E075-A0F8B8F90B6D}"/>
              </a:ext>
            </a:extLst>
          </p:cNvPr>
          <p:cNvSpPr>
            <a:spLocks noGrp="1"/>
          </p:cNvSpPr>
          <p:nvPr/>
        </p:nvSpPr>
        <p:spPr>
          <a:xfrm>
            <a:off x="4597400" y="1892300"/>
            <a:ext cx="7400834" cy="492445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National Fluid Power Association (NFPA)</a:t>
            </a:r>
            <a:r>
              <a:rPr lang="en-US" dirty="0"/>
              <a:t> is a trade association of member companies focused on the Fluid Power Industry.</a:t>
            </a:r>
          </a:p>
          <a:p>
            <a:endParaRPr lang="en-US" dirty="0"/>
          </a:p>
          <a:p>
            <a:pPr marL="0" indent="0">
              <a:buNone/>
            </a:pPr>
            <a:endParaRPr lang="en-US" b="1" dirty="0"/>
          </a:p>
          <a:p>
            <a:pPr marL="0" indent="0">
              <a:buNone/>
            </a:pPr>
            <a:r>
              <a:rPr lang="en-US" b="1" dirty="0"/>
              <a:t>NFPA Education and Technology Foundation</a:t>
            </a:r>
            <a:r>
              <a:rPr lang="en-US" dirty="0"/>
              <a:t> is a charitable organization affiliated with the NFPA that is dedicated to meeting the fluid power industry’s workforce development needs.</a:t>
            </a:r>
          </a:p>
          <a:p>
            <a:endParaRPr lang="en-US" sz="1500" dirty="0"/>
          </a:p>
          <a:p>
            <a:pPr lvl="1"/>
            <a:r>
              <a:rPr lang="en-US" sz="2800" b="1" dirty="0"/>
              <a:t>NFPA owns and oversees the NFPA Fluid Power Action Challenge program. </a:t>
            </a:r>
          </a:p>
          <a:p>
            <a:pPr marL="457200" lvl="1" indent="0">
              <a:buNone/>
            </a:pPr>
            <a:endParaRPr lang="en-US" dirty="0"/>
          </a:p>
          <a:p>
            <a:pPr lvl="1"/>
            <a:endParaRPr lang="en-US" dirty="0"/>
          </a:p>
          <a:p>
            <a:pPr lvl="1"/>
            <a:endParaRPr lang="en-US" dirty="0"/>
          </a:p>
          <a:p>
            <a:endParaRPr lang="en-US" dirty="0"/>
          </a:p>
        </p:txBody>
      </p:sp>
      <p:pic>
        <p:nvPicPr>
          <p:cNvPr id="3" name="Picture 2">
            <a:extLst>
              <a:ext uri="{FF2B5EF4-FFF2-40B4-BE49-F238E27FC236}">
                <a16:creationId xmlns:a16="http://schemas.microsoft.com/office/drawing/2014/main" id="{9343BE39-1551-31FB-3675-4C62A824BF2D}"/>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Slide Number Placeholder 6">
            <a:extLst>
              <a:ext uri="{FF2B5EF4-FFF2-40B4-BE49-F238E27FC236}">
                <a16:creationId xmlns:a16="http://schemas.microsoft.com/office/drawing/2014/main" id="{6855EBF5-F8DF-1DD7-0F27-4CB63091CE60}"/>
              </a:ext>
            </a:extLst>
          </p:cNvPr>
          <p:cNvSpPr>
            <a:spLocks noGrp="1"/>
          </p:cNvSpPr>
          <p:nvPr>
            <p:ph type="sldNum" sz="quarter" idx="12"/>
          </p:nvPr>
        </p:nvSpPr>
        <p:spPr/>
        <p:txBody>
          <a:bodyPr/>
          <a:lstStyle/>
          <a:p>
            <a:fld id="{39BD814E-7CDF-41AD-A6E1-A6E373A177BB}" type="slidenum">
              <a:rPr lang="en-US" smtClean="0"/>
              <a:t>4</a:t>
            </a:fld>
            <a:endParaRPr lang="en-US" dirty="0"/>
          </a:p>
        </p:txBody>
      </p:sp>
      <p:pic>
        <p:nvPicPr>
          <p:cNvPr id="9" name="Picture 8">
            <a:extLst>
              <a:ext uri="{FF2B5EF4-FFF2-40B4-BE49-F238E27FC236}">
                <a16:creationId xmlns:a16="http://schemas.microsoft.com/office/drawing/2014/main" id="{242D0B0C-5E4A-6EEF-E47E-C95433BE23B9}"/>
              </a:ext>
            </a:extLst>
          </p:cNvPr>
          <p:cNvPicPr>
            <a:picLocks noChangeAspect="1"/>
          </p:cNvPicPr>
          <p:nvPr/>
        </p:nvPicPr>
        <p:blipFill>
          <a:blip r:embed="rId6"/>
          <a:stretch>
            <a:fillRect/>
          </a:stretch>
        </p:blipFill>
        <p:spPr>
          <a:xfrm>
            <a:off x="1482634" y="1941415"/>
            <a:ext cx="1627671" cy="1627671"/>
          </a:xfrm>
          <a:prstGeom prst="rect">
            <a:avLst/>
          </a:prstGeom>
        </p:spPr>
      </p:pic>
      <p:pic>
        <p:nvPicPr>
          <p:cNvPr id="11" name="Picture 10">
            <a:extLst>
              <a:ext uri="{FF2B5EF4-FFF2-40B4-BE49-F238E27FC236}">
                <a16:creationId xmlns:a16="http://schemas.microsoft.com/office/drawing/2014/main" id="{761479BB-1BFD-08D5-8290-3064C0112789}"/>
              </a:ext>
            </a:extLst>
          </p:cNvPr>
          <p:cNvPicPr>
            <a:picLocks noChangeAspect="1"/>
          </p:cNvPicPr>
          <p:nvPr/>
        </p:nvPicPr>
        <p:blipFill>
          <a:blip r:embed="rId7"/>
          <a:stretch>
            <a:fillRect/>
          </a:stretch>
        </p:blipFill>
        <p:spPr>
          <a:xfrm>
            <a:off x="603899" y="4329667"/>
            <a:ext cx="3565824" cy="1627671"/>
          </a:xfrm>
          <a:prstGeom prst="rect">
            <a:avLst/>
          </a:prstGeom>
        </p:spPr>
      </p:pic>
    </p:spTree>
    <p:extLst>
      <p:ext uri="{BB962C8B-B14F-4D97-AF65-F5344CB8AC3E}">
        <p14:creationId xmlns:p14="http://schemas.microsoft.com/office/powerpoint/2010/main" val="886743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34F1F-6354-9B45-1348-300FA27EE048}"/>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516D73E-BBBD-86D7-BF36-D33540485139}"/>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B1BA51EF-4025-B8A9-821D-B2295AB30996}"/>
              </a:ext>
            </a:extLst>
          </p:cNvPr>
          <p:cNvSpPr>
            <a:spLocks noGrp="1"/>
          </p:cNvSpPr>
          <p:nvPr>
            <p:ph type="title"/>
          </p:nvPr>
        </p:nvSpPr>
        <p:spPr>
          <a:xfrm>
            <a:off x="1612900" y="285483"/>
            <a:ext cx="9472355" cy="1325563"/>
          </a:xfrm>
        </p:spPr>
        <p:txBody>
          <a:bodyPr>
            <a:normAutofit/>
          </a:bodyPr>
          <a:lstStyle/>
          <a:p>
            <a:pPr algn="ctr"/>
            <a:r>
              <a:rPr lang="en-US" sz="4000" b="1" kern="0" dirty="0">
                <a:solidFill>
                  <a:srgbClr val="00629E"/>
                </a:solidFill>
                <a:latin typeface="Arial Nova" panose="020B0504020202020204" pitchFamily="34" charset="0"/>
                <a:cs typeface="Arial" panose="020B0604020202020204" pitchFamily="34" charset="0"/>
              </a:rPr>
              <a:t>Workshop Day Agenda</a:t>
            </a:r>
            <a:endParaRPr lang="en-US" sz="4000" dirty="0">
              <a:solidFill>
                <a:srgbClr val="00629E"/>
              </a:solidFill>
            </a:endParaRPr>
          </a:p>
        </p:txBody>
      </p:sp>
      <p:pic>
        <p:nvPicPr>
          <p:cNvPr id="3" name="Picture 2">
            <a:extLst>
              <a:ext uri="{FF2B5EF4-FFF2-40B4-BE49-F238E27FC236}">
                <a16:creationId xmlns:a16="http://schemas.microsoft.com/office/drawing/2014/main" id="{DD894D7F-D09C-9A40-B400-278E6016AC0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ABEA6CE-EA27-CB79-99BE-164301AB28B2}"/>
              </a:ext>
            </a:extLst>
          </p:cNvPr>
          <p:cNvSpPr txBox="1"/>
          <p:nvPr/>
        </p:nvSpPr>
        <p:spPr>
          <a:xfrm>
            <a:off x="1170244" y="1711267"/>
            <a:ext cx="10758508" cy="5201424"/>
          </a:xfrm>
          <a:prstGeom prst="rect">
            <a:avLst/>
          </a:prstGeom>
          <a:noFill/>
        </p:spPr>
        <p:txBody>
          <a:bodyPr wrap="square" rtlCol="0">
            <a:spAutoFit/>
          </a:bodyPr>
          <a:lstStyle/>
          <a:p>
            <a:r>
              <a:rPr lang="en-US" sz="2400" dirty="0"/>
              <a:t>9 AM – Registration</a:t>
            </a:r>
          </a:p>
          <a:p>
            <a:r>
              <a:rPr lang="en-US" sz="2400" dirty="0"/>
              <a:t>9:25 AM – Welcome and Housekeeping</a:t>
            </a:r>
          </a:p>
          <a:p>
            <a:r>
              <a:rPr lang="en-US" sz="2400" dirty="0"/>
              <a:t>9:35 AM – Today’s Objectives </a:t>
            </a:r>
          </a:p>
          <a:p>
            <a:r>
              <a:rPr lang="en-US" sz="2400" dirty="0"/>
              <a:t>9:40 AM – FPAC &amp; Fluid Power Overview </a:t>
            </a:r>
          </a:p>
          <a:p>
            <a:r>
              <a:rPr lang="en-US" sz="2400" dirty="0"/>
              <a:t>9:50 AM – Kit Build Exercises:</a:t>
            </a:r>
          </a:p>
          <a:p>
            <a:pPr marL="742950" lvl="1" indent="-285750">
              <a:buFont typeface="Arial" panose="020B0604020202020204" pitchFamily="34" charset="0"/>
              <a:buChar char="•"/>
            </a:pPr>
            <a:r>
              <a:rPr lang="en-US" sz="2000" b="1" dirty="0"/>
              <a:t>Using Wood Glue &amp; Paper Gussets</a:t>
            </a:r>
          </a:p>
          <a:p>
            <a:pPr marL="742950" lvl="1" indent="-285750">
              <a:buFont typeface="Arial" panose="020B0604020202020204" pitchFamily="34" charset="0"/>
              <a:buChar char="•"/>
            </a:pPr>
            <a:r>
              <a:rPr lang="en-US" sz="2000" b="1" dirty="0"/>
              <a:t>Lyfter + 4-Inch Cube Kit</a:t>
            </a:r>
          </a:p>
          <a:p>
            <a:pPr marL="742950" lvl="1" indent="-285750">
              <a:buFont typeface="Arial" panose="020B0604020202020204" pitchFamily="34" charset="0"/>
              <a:buChar char="•"/>
            </a:pPr>
            <a:r>
              <a:rPr lang="en-US" sz="2000" b="1" dirty="0"/>
              <a:t>Rotating Platform Kit</a:t>
            </a:r>
          </a:p>
          <a:p>
            <a:pPr marL="742950" lvl="1" indent="-285750">
              <a:buFont typeface="Arial" panose="020B0604020202020204" pitchFamily="34" charset="0"/>
              <a:buChar char="•"/>
            </a:pPr>
            <a:r>
              <a:rPr lang="en-US" sz="2000" b="1" dirty="0"/>
              <a:t>Tools Needed</a:t>
            </a:r>
          </a:p>
          <a:p>
            <a:endParaRPr lang="en-US" sz="1200" dirty="0"/>
          </a:p>
          <a:p>
            <a:r>
              <a:rPr lang="en-US" sz="2400" dirty="0"/>
              <a:t>11:50 AM - Lunch</a:t>
            </a:r>
          </a:p>
          <a:p>
            <a:r>
              <a:rPr lang="en-US" sz="2400" dirty="0"/>
              <a:t>12:15 PM – Safety + Hand Tool Introduction &amp; Demonstration + Build Tips</a:t>
            </a:r>
          </a:p>
          <a:p>
            <a:r>
              <a:rPr lang="en-US" sz="2400" dirty="0"/>
              <a:t>12:20 PM - NFPA Challenge Day Introduction</a:t>
            </a:r>
          </a:p>
          <a:p>
            <a:r>
              <a:rPr lang="en-US" sz="2400" dirty="0"/>
              <a:t>1:50 PM – Teams Clean / Take Workshop Kit, Tool Kit, and Other Materials Provided</a:t>
            </a:r>
          </a:p>
          <a:p>
            <a:r>
              <a:rPr lang="en-US" sz="2400" dirty="0"/>
              <a:t>2 PM - Teams Depart</a:t>
            </a:r>
            <a:endParaRPr lang="en-US" sz="2400" dirty="0">
              <a:latin typeface="Arial Nova" panose="020B0504020202020204" pitchFamily="34" charset="0"/>
            </a:endParaRPr>
          </a:p>
        </p:txBody>
      </p:sp>
      <p:pic>
        <p:nvPicPr>
          <p:cNvPr id="6" name="Picture 5">
            <a:extLst>
              <a:ext uri="{FF2B5EF4-FFF2-40B4-BE49-F238E27FC236}">
                <a16:creationId xmlns:a16="http://schemas.microsoft.com/office/drawing/2014/main" id="{DD35A0E5-8F47-83C0-CCB1-BED0E5660DA5}"/>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Slide Number Placeholder 6">
            <a:extLst>
              <a:ext uri="{FF2B5EF4-FFF2-40B4-BE49-F238E27FC236}">
                <a16:creationId xmlns:a16="http://schemas.microsoft.com/office/drawing/2014/main" id="{34A32C59-4FED-D373-6CA3-9DCE9966DA2F}"/>
              </a:ext>
            </a:extLst>
          </p:cNvPr>
          <p:cNvSpPr>
            <a:spLocks noGrp="1"/>
          </p:cNvSpPr>
          <p:nvPr>
            <p:ph type="sldNum" sz="quarter" idx="12"/>
          </p:nvPr>
        </p:nvSpPr>
        <p:spPr/>
        <p:txBody>
          <a:bodyPr/>
          <a:lstStyle/>
          <a:p>
            <a:fld id="{39BD814E-7CDF-41AD-A6E1-A6E373A177BB}" type="slidenum">
              <a:rPr lang="en-US" smtClean="0"/>
              <a:t>5</a:t>
            </a:fld>
            <a:endParaRPr lang="en-US" dirty="0"/>
          </a:p>
        </p:txBody>
      </p:sp>
      <p:sp>
        <p:nvSpPr>
          <p:cNvPr id="8" name="TextBox 7">
            <a:extLst>
              <a:ext uri="{FF2B5EF4-FFF2-40B4-BE49-F238E27FC236}">
                <a16:creationId xmlns:a16="http://schemas.microsoft.com/office/drawing/2014/main" id="{F89938CE-2EDF-6976-84D4-AC82FA7765E8}"/>
              </a:ext>
            </a:extLst>
          </p:cNvPr>
          <p:cNvSpPr txBox="1"/>
          <p:nvPr/>
        </p:nvSpPr>
        <p:spPr>
          <a:xfrm>
            <a:off x="6845298" y="2950089"/>
            <a:ext cx="4914901" cy="1569660"/>
          </a:xfrm>
          <a:prstGeom prst="rect">
            <a:avLst/>
          </a:prstGeom>
          <a:noFill/>
        </p:spPr>
        <p:txBody>
          <a:bodyPr wrap="square" rtlCol="0">
            <a:spAutoFit/>
          </a:bodyPr>
          <a:lstStyle/>
          <a:p>
            <a:r>
              <a:rPr lang="en-US" sz="3200" b="1" dirty="0">
                <a:highlight>
                  <a:srgbClr val="00FFFF"/>
                </a:highlight>
              </a:rPr>
              <a:t>Hosts / organizers – adjust timing as needed and delete this message!</a:t>
            </a:r>
          </a:p>
        </p:txBody>
      </p:sp>
    </p:spTree>
    <p:extLst>
      <p:ext uri="{BB962C8B-B14F-4D97-AF65-F5344CB8AC3E}">
        <p14:creationId xmlns:p14="http://schemas.microsoft.com/office/powerpoint/2010/main" val="3016251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7B70E-F6AA-C426-6B6F-2D3B7498B96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FB9B95B-9E06-0DFF-6BA3-6CA564473B20}"/>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61DF57A5-8F51-F597-0597-AB3C584DCBF0}"/>
              </a:ext>
            </a:extLst>
          </p:cNvPr>
          <p:cNvSpPr txBox="1">
            <a:spLocks noGrp="1"/>
          </p:cNvSpPr>
          <p:nvPr>
            <p:ph type="title"/>
          </p:nvPr>
        </p:nvSpPr>
        <p:spPr>
          <a:xfrm>
            <a:off x="1337184" y="429430"/>
            <a:ext cx="970334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070C0"/>
                </a:solidFill>
                <a:latin typeface="Arial Nova" panose="020B0504020202020204" pitchFamily="34" charset="0"/>
                <a:ea typeface="+mn-ea"/>
                <a:cs typeface="Arial" panose="020B0604020202020204" pitchFamily="34" charset="0"/>
              </a:rPr>
              <a:t>Housekeeping / Important Information</a:t>
            </a:r>
            <a:endParaRPr lang="en-US" sz="4000" kern="0" dirty="0">
              <a:solidFill>
                <a:srgbClr val="0070C0"/>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E0DBF712-7C9F-8720-682F-7095831738B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0">
            <a:extLst>
              <a:ext uri="{FF2B5EF4-FFF2-40B4-BE49-F238E27FC236}">
                <a16:creationId xmlns:a16="http://schemas.microsoft.com/office/drawing/2014/main" id="{07E1A4E0-F818-07C6-90E5-031AB1A56512}"/>
              </a:ext>
            </a:extLst>
          </p:cNvPr>
          <p:cNvSpPr>
            <a:spLocks noGrp="1"/>
          </p:cNvSpPr>
          <p:nvPr/>
        </p:nvSpPr>
        <p:spPr>
          <a:xfrm>
            <a:off x="1012734" y="1778000"/>
            <a:ext cx="10515600" cy="492445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dirty="0"/>
              <a:t>Restroom location</a:t>
            </a:r>
          </a:p>
          <a:p>
            <a:pPr>
              <a:lnSpc>
                <a:spcPct val="150000"/>
              </a:lnSpc>
            </a:pPr>
            <a:r>
              <a:rPr lang="en-US" dirty="0"/>
              <a:t>Emergency Exits</a:t>
            </a:r>
          </a:p>
          <a:p>
            <a:pPr>
              <a:lnSpc>
                <a:spcPct val="150000"/>
              </a:lnSpc>
            </a:pPr>
            <a:r>
              <a:rPr lang="en-US" dirty="0"/>
              <a:t>Be Safe...</a:t>
            </a:r>
          </a:p>
          <a:p>
            <a:pPr lvl="1">
              <a:lnSpc>
                <a:spcPct val="150000"/>
              </a:lnSpc>
            </a:pPr>
            <a:r>
              <a:rPr lang="en-US" sz="2800" dirty="0"/>
              <a:t>Safety is </a:t>
            </a:r>
            <a:r>
              <a:rPr lang="en-US" sz="2800" b="1" dirty="0"/>
              <a:t>EVERYONE’s </a:t>
            </a:r>
            <a:r>
              <a:rPr lang="en-US" sz="2800" dirty="0"/>
              <a:t>responsibility</a:t>
            </a:r>
          </a:p>
          <a:p>
            <a:pPr lvl="1">
              <a:lnSpc>
                <a:spcPct val="150000"/>
              </a:lnSpc>
            </a:pPr>
            <a:r>
              <a:rPr lang="en-US" sz="2800" dirty="0"/>
              <a:t>Always wear safety glasses…even when not cutting or drilling</a:t>
            </a:r>
          </a:p>
          <a:p>
            <a:pPr lvl="1">
              <a:lnSpc>
                <a:spcPct val="150000"/>
              </a:lnSpc>
            </a:pPr>
            <a:r>
              <a:rPr lang="en-US" sz="2800" dirty="0"/>
              <a:t>No running, No Throwing, No horseplay!</a:t>
            </a:r>
          </a:p>
          <a:p>
            <a:pPr>
              <a:lnSpc>
                <a:spcPct val="150000"/>
              </a:lnSpc>
            </a:pPr>
            <a:r>
              <a:rPr lang="en-US" dirty="0"/>
              <a:t>Focus on today….let your cellphone rest</a:t>
            </a:r>
          </a:p>
          <a:p>
            <a:pPr>
              <a:lnSpc>
                <a:spcPct val="150000"/>
              </a:lnSpc>
            </a:pPr>
            <a:r>
              <a:rPr lang="en-US" dirty="0"/>
              <a:t>Enjoy the event</a:t>
            </a:r>
          </a:p>
          <a:p>
            <a:pPr lvl="1">
              <a:lnSpc>
                <a:spcPct val="150000"/>
              </a:lnSpc>
            </a:pPr>
            <a:endParaRPr lang="en-US" dirty="0"/>
          </a:p>
          <a:p>
            <a:pPr lvl="1">
              <a:lnSpc>
                <a:spcPct val="150000"/>
              </a:lnSpc>
            </a:pPr>
            <a:endParaRPr lang="en-US" dirty="0"/>
          </a:p>
          <a:p>
            <a:pPr lvl="1"/>
            <a:endParaRPr lang="en-US" dirty="0"/>
          </a:p>
          <a:p>
            <a:endParaRPr lang="en-US" dirty="0"/>
          </a:p>
        </p:txBody>
      </p:sp>
      <p:pic>
        <p:nvPicPr>
          <p:cNvPr id="3" name="Picture 2">
            <a:extLst>
              <a:ext uri="{FF2B5EF4-FFF2-40B4-BE49-F238E27FC236}">
                <a16:creationId xmlns:a16="http://schemas.microsoft.com/office/drawing/2014/main" id="{A489DDDF-19FE-C8FE-DB0D-CC3D79EBD00A}"/>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Slide Number Placeholder 6">
            <a:extLst>
              <a:ext uri="{FF2B5EF4-FFF2-40B4-BE49-F238E27FC236}">
                <a16:creationId xmlns:a16="http://schemas.microsoft.com/office/drawing/2014/main" id="{C80DE712-C3B3-5700-0810-4EABAC7F95DF}"/>
              </a:ext>
            </a:extLst>
          </p:cNvPr>
          <p:cNvSpPr>
            <a:spLocks noGrp="1"/>
          </p:cNvSpPr>
          <p:nvPr>
            <p:ph type="sldNum" sz="quarter" idx="12"/>
          </p:nvPr>
        </p:nvSpPr>
        <p:spPr/>
        <p:txBody>
          <a:bodyPr/>
          <a:lstStyle/>
          <a:p>
            <a:fld id="{39BD814E-7CDF-41AD-A6E1-A6E373A177BB}" type="slidenum">
              <a:rPr lang="en-US" smtClean="0"/>
              <a:t>6</a:t>
            </a:fld>
            <a:endParaRPr lang="en-US" dirty="0"/>
          </a:p>
        </p:txBody>
      </p:sp>
    </p:spTree>
    <p:extLst>
      <p:ext uri="{BB962C8B-B14F-4D97-AF65-F5344CB8AC3E}">
        <p14:creationId xmlns:p14="http://schemas.microsoft.com/office/powerpoint/2010/main" val="2867687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78CF2-C0C9-1F4B-B575-FC9B9073076E}"/>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F91B54E-95B3-702E-2525-FEE10B59519E}"/>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8C8D0981-F383-B48B-C18F-806F8AA0FEED}"/>
              </a:ext>
            </a:extLst>
          </p:cNvPr>
          <p:cNvSpPr txBox="1">
            <a:spLocks noGrp="1"/>
          </p:cNvSpPr>
          <p:nvPr>
            <p:ph type="title"/>
          </p:nvPr>
        </p:nvSpPr>
        <p:spPr>
          <a:xfrm>
            <a:off x="1482634" y="429430"/>
            <a:ext cx="9557897"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0629E"/>
                </a:solidFill>
                <a:latin typeface="Arial Nova" panose="020B0504020202020204" pitchFamily="34" charset="0"/>
                <a:ea typeface="+mn-ea"/>
                <a:cs typeface="Arial" panose="020B0604020202020204" pitchFamily="34" charset="0"/>
              </a:rPr>
              <a:t>Workshop Day Objectives</a:t>
            </a:r>
            <a:endParaRPr lang="en-US" sz="4000" kern="0" dirty="0">
              <a:solidFill>
                <a:srgbClr val="00629E"/>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B3ECBCF3-DAFE-E882-E3B2-64B7C50702C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0">
            <a:extLst>
              <a:ext uri="{FF2B5EF4-FFF2-40B4-BE49-F238E27FC236}">
                <a16:creationId xmlns:a16="http://schemas.microsoft.com/office/drawing/2014/main" id="{6E20A92F-19A1-6617-165B-64CBF3A16350}"/>
              </a:ext>
            </a:extLst>
          </p:cNvPr>
          <p:cNvSpPr>
            <a:spLocks noGrp="1"/>
          </p:cNvSpPr>
          <p:nvPr/>
        </p:nvSpPr>
        <p:spPr>
          <a:xfrm>
            <a:off x="1012734" y="1892300"/>
            <a:ext cx="10515600" cy="492445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Students will…</a:t>
            </a:r>
          </a:p>
          <a:p>
            <a:pPr lvl="1">
              <a:lnSpc>
                <a:spcPct val="150000"/>
              </a:lnSpc>
            </a:pPr>
            <a:r>
              <a:rPr lang="en-US" sz="2200" dirty="0"/>
              <a:t>Complete the pre-survey </a:t>
            </a:r>
            <a:r>
              <a:rPr lang="en-US" sz="2200" b="1" dirty="0">
                <a:solidFill>
                  <a:srgbClr val="026E94"/>
                </a:solidFill>
              </a:rPr>
              <a:t>(optional – Host(s) determine if this is needed)</a:t>
            </a:r>
          </a:p>
          <a:p>
            <a:pPr lvl="1">
              <a:lnSpc>
                <a:spcPct val="150000"/>
              </a:lnSpc>
            </a:pPr>
            <a:r>
              <a:rPr lang="en-US" sz="2200" dirty="0"/>
              <a:t>Learn about the 3 parts of the Fluid Power Action Challenge</a:t>
            </a:r>
          </a:p>
          <a:p>
            <a:pPr lvl="1">
              <a:lnSpc>
                <a:spcPct val="150000"/>
              </a:lnSpc>
            </a:pPr>
            <a:r>
              <a:rPr lang="en-US" sz="2200" dirty="0"/>
              <a:t>Learn about fluid power and related careers</a:t>
            </a:r>
          </a:p>
          <a:p>
            <a:pPr lvl="1">
              <a:lnSpc>
                <a:spcPct val="150000"/>
              </a:lnSpc>
            </a:pPr>
            <a:r>
              <a:rPr lang="en-US" sz="2200" dirty="0"/>
              <a:t>Learn to use hand tools safely</a:t>
            </a:r>
          </a:p>
          <a:p>
            <a:pPr lvl="1">
              <a:lnSpc>
                <a:spcPct val="150000"/>
              </a:lnSpc>
            </a:pPr>
            <a:r>
              <a:rPr lang="en-US" sz="2200" dirty="0"/>
              <a:t>Receive safety reminder </a:t>
            </a:r>
          </a:p>
          <a:p>
            <a:pPr lvl="1">
              <a:lnSpc>
                <a:spcPct val="150000"/>
              </a:lnSpc>
            </a:pPr>
            <a:r>
              <a:rPr lang="en-US" sz="2200" dirty="0"/>
              <a:t>Build the Mini-kits (Cube, Lifter, &amp; Rotator) </a:t>
            </a:r>
          </a:p>
          <a:p>
            <a:pPr lvl="1">
              <a:lnSpc>
                <a:spcPct val="150000"/>
              </a:lnSpc>
            </a:pPr>
            <a:r>
              <a:rPr lang="en-US" sz="2200" dirty="0"/>
              <a:t>Learn about the Challenge Day and receive important information</a:t>
            </a:r>
          </a:p>
          <a:p>
            <a:pPr lvl="1">
              <a:lnSpc>
                <a:spcPct val="150000"/>
              </a:lnSpc>
            </a:pPr>
            <a:r>
              <a:rPr lang="en-US" sz="2200" dirty="0"/>
              <a:t>Learn about the Team Portfolio and Ai Use</a:t>
            </a:r>
          </a:p>
          <a:p>
            <a:pPr lvl="1">
              <a:lnSpc>
                <a:spcPct val="150000"/>
              </a:lnSpc>
            </a:pPr>
            <a:r>
              <a:rPr lang="en-US" sz="2200" dirty="0"/>
              <a:t>Be encouraged to ask questions</a:t>
            </a:r>
          </a:p>
          <a:p>
            <a:pPr lvl="1">
              <a:lnSpc>
                <a:spcPct val="150000"/>
              </a:lnSpc>
            </a:pPr>
            <a:r>
              <a:rPr lang="en-US" sz="2200" dirty="0"/>
              <a:t>Be quizzed on what is required for Challenge Day</a:t>
            </a:r>
          </a:p>
          <a:p>
            <a:pPr lvl="1">
              <a:lnSpc>
                <a:spcPct val="150000"/>
              </a:lnSpc>
            </a:pPr>
            <a:endParaRPr lang="en-US" sz="2200" dirty="0"/>
          </a:p>
          <a:p>
            <a:pPr lvl="1"/>
            <a:endParaRPr lang="en-US" dirty="0"/>
          </a:p>
          <a:p>
            <a:endParaRPr lang="en-US" dirty="0"/>
          </a:p>
        </p:txBody>
      </p:sp>
      <p:pic>
        <p:nvPicPr>
          <p:cNvPr id="3" name="Picture 2">
            <a:extLst>
              <a:ext uri="{FF2B5EF4-FFF2-40B4-BE49-F238E27FC236}">
                <a16:creationId xmlns:a16="http://schemas.microsoft.com/office/drawing/2014/main" id="{CE4AA918-F030-2092-932A-FDECD26DEE58}"/>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Slide Number Placeholder 6">
            <a:extLst>
              <a:ext uri="{FF2B5EF4-FFF2-40B4-BE49-F238E27FC236}">
                <a16:creationId xmlns:a16="http://schemas.microsoft.com/office/drawing/2014/main" id="{FD2DE70B-584A-7299-8EBA-AFB1D3A8D534}"/>
              </a:ext>
            </a:extLst>
          </p:cNvPr>
          <p:cNvSpPr>
            <a:spLocks noGrp="1"/>
          </p:cNvSpPr>
          <p:nvPr>
            <p:ph type="sldNum" sz="quarter" idx="12"/>
          </p:nvPr>
        </p:nvSpPr>
        <p:spPr/>
        <p:txBody>
          <a:bodyPr/>
          <a:lstStyle/>
          <a:p>
            <a:fld id="{39BD814E-7CDF-41AD-A6E1-A6E373A177BB}" type="slidenum">
              <a:rPr lang="en-US" smtClean="0"/>
              <a:t>7</a:t>
            </a:fld>
            <a:endParaRPr lang="en-US" dirty="0"/>
          </a:p>
        </p:txBody>
      </p:sp>
    </p:spTree>
    <p:extLst>
      <p:ext uri="{BB962C8B-B14F-4D97-AF65-F5344CB8AC3E}">
        <p14:creationId xmlns:p14="http://schemas.microsoft.com/office/powerpoint/2010/main" val="441591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F8074-4D5E-ECAC-EA9A-D7ABA7ACD74D}"/>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4CD0D7B-590C-87AF-9C46-568C8EA113E2}"/>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11073843-AE65-3608-688E-69EE1724D8FE}"/>
              </a:ext>
            </a:extLst>
          </p:cNvPr>
          <p:cNvSpPr txBox="1">
            <a:spLocks noGrp="1"/>
          </p:cNvSpPr>
          <p:nvPr>
            <p:ph type="title"/>
          </p:nvPr>
        </p:nvSpPr>
        <p:spPr>
          <a:xfrm>
            <a:off x="1482634" y="429430"/>
            <a:ext cx="9557897"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Fluid Power Action Challenge </a:t>
            </a:r>
            <a:endParaRPr lang="en-US" sz="4000" kern="0" dirty="0">
              <a:solidFill>
                <a:srgbClr val="026E94"/>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54D53485-3436-2E66-E46F-FB68A7085AD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0">
            <a:extLst>
              <a:ext uri="{FF2B5EF4-FFF2-40B4-BE49-F238E27FC236}">
                <a16:creationId xmlns:a16="http://schemas.microsoft.com/office/drawing/2014/main" id="{31613390-907B-C81E-034A-FC17F5720F73}"/>
              </a:ext>
            </a:extLst>
          </p:cNvPr>
          <p:cNvSpPr>
            <a:spLocks noGrp="1"/>
          </p:cNvSpPr>
          <p:nvPr/>
        </p:nvSpPr>
        <p:spPr>
          <a:xfrm>
            <a:off x="939800" y="1892300"/>
            <a:ext cx="8026400" cy="492445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NFPA’s Fluid Power Action Challenge </a:t>
            </a:r>
            <a:r>
              <a:rPr lang="en-US" sz="2400" dirty="0"/>
              <a:t>is a 3-Part  STEM- based competition that challenges middle and high school students to solve an engineering problem using fluid power (hydraulics &amp; pneumatics).</a:t>
            </a:r>
          </a:p>
          <a:p>
            <a:pPr marL="457200" lvl="1" indent="0" algn="ctr">
              <a:buNone/>
            </a:pPr>
            <a:endParaRPr lang="en-US" sz="1800" dirty="0"/>
          </a:p>
          <a:p>
            <a:pPr marL="457200" indent="-457200">
              <a:buFont typeface="+mj-lt"/>
              <a:buAutoNum type="arabicPeriod"/>
            </a:pPr>
            <a:r>
              <a:rPr lang="en-US" sz="2000" b="1" dirty="0"/>
              <a:t>Workshop Day </a:t>
            </a:r>
            <a:r>
              <a:rPr lang="en-US" sz="2000" dirty="0"/>
              <a:t>- teams are introduced to fluid power, build mini-kits, learn about the tools, receive the Workshop Kit and Took Kit </a:t>
            </a:r>
          </a:p>
          <a:p>
            <a:pPr marL="457200" indent="-457200">
              <a:buFont typeface="+mj-lt"/>
              <a:buAutoNum type="arabicPeriod"/>
            </a:pPr>
            <a:endParaRPr lang="en-US" sz="2000" dirty="0"/>
          </a:p>
          <a:p>
            <a:pPr marL="457200" indent="-457200">
              <a:buFont typeface="+mj-lt"/>
              <a:buAutoNum type="arabicPeriod"/>
            </a:pPr>
            <a:r>
              <a:rPr lang="en-US" sz="2000" b="1" dirty="0"/>
              <a:t>In Classroom </a:t>
            </a:r>
            <a:r>
              <a:rPr lang="en-US" sz="2000" dirty="0"/>
              <a:t>- teams research, plan, design and build a working prototype using the Workshop Kit materials </a:t>
            </a:r>
            <a:r>
              <a:rPr lang="en-US" sz="2000" b="1" dirty="0">
                <a:solidFill>
                  <a:srgbClr val="026E94"/>
                </a:solidFill>
              </a:rPr>
              <a:t>AND</a:t>
            </a:r>
            <a:r>
              <a:rPr lang="en-US" sz="2000" dirty="0">
                <a:solidFill>
                  <a:srgbClr val="026E94"/>
                </a:solidFill>
              </a:rPr>
              <a:t> </a:t>
            </a:r>
            <a:r>
              <a:rPr lang="en-US" sz="2000" dirty="0"/>
              <a:t>create their Portfolios</a:t>
            </a:r>
          </a:p>
          <a:p>
            <a:pPr marL="457200" indent="-457200">
              <a:buFont typeface="+mj-lt"/>
              <a:buAutoNum type="arabicPeriod"/>
            </a:pPr>
            <a:endParaRPr lang="en-US" sz="2000" dirty="0"/>
          </a:p>
          <a:p>
            <a:pPr marL="457200" indent="-457200">
              <a:buFont typeface="+mj-lt"/>
              <a:buAutoNum type="arabicPeriod"/>
            </a:pPr>
            <a:r>
              <a:rPr lang="en-US" sz="2000" b="1" dirty="0"/>
              <a:t>Challenge Day (Competition)  </a:t>
            </a:r>
            <a:r>
              <a:rPr lang="en-US" sz="2000" dirty="0"/>
              <a:t>– Teams receive a Challenge Kit and have about 3.5 hours to rebuild  their prototype machines </a:t>
            </a:r>
            <a:r>
              <a:rPr lang="en-US" sz="2000" b="1" dirty="0">
                <a:solidFill>
                  <a:srgbClr val="00629E"/>
                </a:solidFill>
              </a:rPr>
              <a:t>using the instructions they created in their Portfolios</a:t>
            </a:r>
            <a:r>
              <a:rPr lang="en-US" sz="2000" dirty="0"/>
              <a:t>. Teams then compete with the machine on the Competition Board. </a:t>
            </a:r>
          </a:p>
          <a:p>
            <a:pPr lvl="1"/>
            <a:endParaRPr lang="en-US" dirty="0"/>
          </a:p>
          <a:p>
            <a:endParaRPr lang="en-US" dirty="0"/>
          </a:p>
        </p:txBody>
      </p:sp>
      <p:pic>
        <p:nvPicPr>
          <p:cNvPr id="3" name="Picture 2">
            <a:extLst>
              <a:ext uri="{FF2B5EF4-FFF2-40B4-BE49-F238E27FC236}">
                <a16:creationId xmlns:a16="http://schemas.microsoft.com/office/drawing/2014/main" id="{5C3E834D-D741-32BC-C321-2B091D7074CF}"/>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Slide Number Placeholder 6">
            <a:extLst>
              <a:ext uri="{FF2B5EF4-FFF2-40B4-BE49-F238E27FC236}">
                <a16:creationId xmlns:a16="http://schemas.microsoft.com/office/drawing/2014/main" id="{883FD9A3-685D-029D-0865-D0278ECBEE59}"/>
              </a:ext>
            </a:extLst>
          </p:cNvPr>
          <p:cNvSpPr>
            <a:spLocks noGrp="1"/>
          </p:cNvSpPr>
          <p:nvPr>
            <p:ph type="sldNum" sz="quarter" idx="12"/>
          </p:nvPr>
        </p:nvSpPr>
        <p:spPr/>
        <p:txBody>
          <a:bodyPr/>
          <a:lstStyle/>
          <a:p>
            <a:fld id="{39BD814E-7CDF-41AD-A6E1-A6E373A177BB}" type="slidenum">
              <a:rPr lang="en-US" smtClean="0"/>
              <a:t>8</a:t>
            </a:fld>
            <a:endParaRPr lang="en-US" dirty="0"/>
          </a:p>
        </p:txBody>
      </p:sp>
      <p:pic>
        <p:nvPicPr>
          <p:cNvPr id="11" name="Picture 10">
            <a:extLst>
              <a:ext uri="{FF2B5EF4-FFF2-40B4-BE49-F238E27FC236}">
                <a16:creationId xmlns:a16="http://schemas.microsoft.com/office/drawing/2014/main" id="{30D0214C-88CF-0CD9-A50E-2E749A0CF00A}"/>
              </a:ext>
            </a:extLst>
          </p:cNvPr>
          <p:cNvPicPr>
            <a:picLocks noChangeAspect="1"/>
          </p:cNvPicPr>
          <p:nvPr/>
        </p:nvPicPr>
        <p:blipFill>
          <a:blip r:embed="rId6"/>
          <a:stretch>
            <a:fillRect/>
          </a:stretch>
        </p:blipFill>
        <p:spPr>
          <a:xfrm>
            <a:off x="9165283" y="1969124"/>
            <a:ext cx="2810500" cy="4852837"/>
          </a:xfrm>
          <a:prstGeom prst="rect">
            <a:avLst/>
          </a:prstGeom>
        </p:spPr>
      </p:pic>
    </p:spTree>
    <p:extLst>
      <p:ext uri="{BB962C8B-B14F-4D97-AF65-F5344CB8AC3E}">
        <p14:creationId xmlns:p14="http://schemas.microsoft.com/office/powerpoint/2010/main" val="3003042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8B940-743F-4D53-7ADC-5E6E36093CC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204B081-5430-0C6C-4BF6-0C20B416ABE1}"/>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E603960E-6196-1C57-2A01-82DDB17763D2}"/>
              </a:ext>
            </a:extLst>
          </p:cNvPr>
          <p:cNvSpPr>
            <a:spLocks noGrp="1"/>
          </p:cNvSpPr>
          <p:nvPr>
            <p:ph type="title"/>
          </p:nvPr>
        </p:nvSpPr>
        <p:spPr>
          <a:xfrm>
            <a:off x="1398596" y="285483"/>
            <a:ext cx="10059998"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Challenge Board Waterfall Drop Zone  </a:t>
            </a:r>
            <a:endParaRPr lang="en-US" sz="4000" dirty="0">
              <a:solidFill>
                <a:srgbClr val="026E94"/>
              </a:solidFill>
            </a:endParaRPr>
          </a:p>
        </p:txBody>
      </p:sp>
      <p:pic>
        <p:nvPicPr>
          <p:cNvPr id="3" name="Picture 2">
            <a:extLst>
              <a:ext uri="{FF2B5EF4-FFF2-40B4-BE49-F238E27FC236}">
                <a16:creationId xmlns:a16="http://schemas.microsoft.com/office/drawing/2014/main" id="{243BAAB1-6275-25F9-C72C-F6B9030DAF8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3FB5FC3-D858-6605-BBCB-D49984FA1D0C}"/>
              </a:ext>
            </a:extLst>
          </p:cNvPr>
          <p:cNvSpPr txBox="1"/>
          <p:nvPr/>
        </p:nvSpPr>
        <p:spPr>
          <a:xfrm>
            <a:off x="939799" y="1812407"/>
            <a:ext cx="5456247" cy="5355312"/>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000000"/>
                </a:solidFill>
                <a:effectLst/>
                <a:ea typeface="Times New Roman" panose="02020603050405020304" pitchFamily="18" charset="0"/>
              </a:rPr>
              <a:t>Teams have</a:t>
            </a:r>
            <a:r>
              <a:rPr lang="en-US" sz="2000" dirty="0">
                <a:solidFill>
                  <a:srgbClr val="000000"/>
                </a:solidFill>
                <a:ea typeface="Times New Roman" panose="02020603050405020304" pitchFamily="18" charset="0"/>
              </a:rPr>
              <a:t> </a:t>
            </a:r>
            <a:r>
              <a:rPr lang="en-US" sz="2000" b="1" dirty="0">
                <a:solidFill>
                  <a:srgbClr val="00629E"/>
                </a:solidFill>
                <a:ea typeface="Times New Roman" panose="02020603050405020304" pitchFamily="18" charset="0"/>
              </a:rPr>
              <a:t>2 MINUTES </a:t>
            </a:r>
            <a:r>
              <a:rPr lang="en-US" sz="2000" dirty="0">
                <a:solidFill>
                  <a:srgbClr val="000000"/>
                </a:solidFill>
                <a:ea typeface="Times New Roman" panose="02020603050405020304" pitchFamily="18" charset="0"/>
              </a:rPr>
              <a:t>to pick up the </a:t>
            </a:r>
            <a:r>
              <a:rPr lang="en-US" sz="2000" dirty="0">
                <a:solidFill>
                  <a:srgbClr val="000000"/>
                </a:solidFill>
                <a:effectLst/>
                <a:ea typeface="Times New Roman" panose="02020603050405020304" pitchFamily="18" charset="0"/>
              </a:rPr>
              <a:t>wooden cylinder (peg) from the start position and move it to any of the </a:t>
            </a:r>
            <a:r>
              <a:rPr lang="en-US" sz="2000" dirty="0">
                <a:solidFill>
                  <a:srgbClr val="000000"/>
                </a:solidFill>
                <a:ea typeface="Times New Roman" panose="02020603050405020304" pitchFamily="18" charset="0"/>
              </a:rPr>
              <a:t>zones.</a:t>
            </a:r>
            <a:endParaRPr lang="en-US" sz="2000" dirty="0">
              <a:solidFill>
                <a:srgbClr val="000000"/>
              </a:solidFill>
              <a:effectLst/>
              <a:ea typeface="Times New Roman" panose="02020603050405020304" pitchFamily="18" charset="0"/>
            </a:endParaRPr>
          </a:p>
          <a:p>
            <a:pPr marL="285750" indent="-285750">
              <a:buFont typeface="Arial" panose="020B0604020202020204" pitchFamily="34" charset="0"/>
              <a:buChar char="•"/>
            </a:pPr>
            <a:endParaRPr lang="en-US" sz="2000" dirty="0">
              <a:solidFill>
                <a:srgbClr val="000000"/>
              </a:solidFill>
              <a:ea typeface="Times New Roman" panose="02020603050405020304" pitchFamily="18" charset="0"/>
            </a:endParaRPr>
          </a:p>
          <a:p>
            <a:pPr marL="285750" indent="-285750">
              <a:buFont typeface="Arial" panose="020B0604020202020204" pitchFamily="34" charset="0"/>
              <a:buChar char="•"/>
            </a:pPr>
            <a:r>
              <a:rPr lang="en-US" sz="2000" dirty="0">
                <a:solidFill>
                  <a:srgbClr val="000000"/>
                </a:solidFill>
                <a:ea typeface="Times New Roman" panose="02020603050405020304" pitchFamily="18" charset="0"/>
              </a:rPr>
              <a:t>To earn points, wooden cylinders (2-3/4-inch long x 1-1/4-inch diameter) </a:t>
            </a:r>
            <a:r>
              <a:rPr lang="en-US" sz="2000" dirty="0">
                <a:solidFill>
                  <a:srgbClr val="000000"/>
                </a:solidFill>
                <a:effectLst/>
                <a:ea typeface="Times New Roman" panose="02020603050405020304" pitchFamily="18" charset="0"/>
              </a:rPr>
              <a:t>must be moved without being dropped and placed upright on the board.</a:t>
            </a:r>
          </a:p>
          <a:p>
            <a:endParaRPr lang="en-US" sz="2000" dirty="0">
              <a:solidFill>
                <a:srgbClr val="000000"/>
              </a:solidFill>
              <a:ea typeface="Times New Roman" panose="02020603050405020304" pitchFamily="18" charset="0"/>
            </a:endParaRPr>
          </a:p>
          <a:p>
            <a:pPr marL="285750" indent="-285750">
              <a:buFont typeface="Arial" panose="020B0604020202020204" pitchFamily="34" charset="0"/>
              <a:buChar char="•"/>
            </a:pPr>
            <a:r>
              <a:rPr lang="en-US" sz="2000" dirty="0">
                <a:solidFill>
                  <a:srgbClr val="000000"/>
                </a:solidFill>
                <a:ea typeface="Times New Roman" panose="02020603050405020304" pitchFamily="18" charset="0"/>
              </a:rPr>
              <a:t>Points:</a:t>
            </a:r>
          </a:p>
          <a:p>
            <a:pPr marL="742950" lvl="1" indent="-285750">
              <a:buFont typeface="Arial" panose="020B0604020202020204" pitchFamily="34" charset="0"/>
              <a:buChar char="•"/>
            </a:pPr>
            <a:r>
              <a:rPr lang="en-US" sz="2000" b="1" dirty="0">
                <a:solidFill>
                  <a:srgbClr val="000000"/>
                </a:solidFill>
              </a:rPr>
              <a:t>Top Tier  = 3 points</a:t>
            </a:r>
          </a:p>
          <a:p>
            <a:pPr marL="742950" lvl="1" indent="-285750">
              <a:buFont typeface="Arial" panose="020B0604020202020204" pitchFamily="34" charset="0"/>
              <a:buChar char="•"/>
            </a:pPr>
            <a:r>
              <a:rPr lang="en-US" sz="2000" b="1" dirty="0">
                <a:solidFill>
                  <a:srgbClr val="000000"/>
                </a:solidFill>
              </a:rPr>
              <a:t> Middle Tier = 2 points</a:t>
            </a:r>
          </a:p>
          <a:p>
            <a:pPr marL="742950" lvl="1" indent="-285750">
              <a:buFont typeface="Arial" panose="020B0604020202020204" pitchFamily="34" charset="0"/>
              <a:buChar char="•"/>
            </a:pPr>
            <a:r>
              <a:rPr lang="en-US" sz="2000" b="1" dirty="0">
                <a:solidFill>
                  <a:srgbClr val="000000"/>
                </a:solidFill>
              </a:rPr>
              <a:t>Bottom Tier = 1 points</a:t>
            </a:r>
          </a:p>
          <a:p>
            <a:pPr marL="742950" lvl="1" indent="-285750">
              <a:buFont typeface="Arial" panose="020B0604020202020204" pitchFamily="34" charset="0"/>
              <a:buChar char="•"/>
            </a:pPr>
            <a:endParaRPr lang="en-US" sz="2000" dirty="0">
              <a:solidFill>
                <a:srgbClr val="000000"/>
              </a:solidFill>
              <a:ea typeface="Times New Roman" panose="02020603050405020304" pitchFamily="18" charset="0"/>
            </a:endParaRPr>
          </a:p>
          <a:p>
            <a:pPr marL="285750" indent="-285750">
              <a:buFont typeface="Arial" panose="020B0604020202020204" pitchFamily="34" charset="0"/>
              <a:buChar char="•"/>
            </a:pPr>
            <a:r>
              <a:rPr lang="en-US" sz="2000" dirty="0">
                <a:solidFill>
                  <a:srgbClr val="000000"/>
                </a:solidFill>
                <a:ea typeface="Times New Roman" panose="02020603050405020304" pitchFamily="18" charset="0"/>
              </a:rPr>
              <a:t>Base of your machine  must sit </a:t>
            </a:r>
            <a:r>
              <a:rPr lang="en-US" sz="2000" b="1" dirty="0">
                <a:solidFill>
                  <a:srgbClr val="FF0000"/>
                </a:solidFill>
                <a:ea typeface="Times New Roman" panose="02020603050405020304" pitchFamily="18" charset="0"/>
              </a:rPr>
              <a:t>INSIDE </a:t>
            </a:r>
            <a:r>
              <a:rPr lang="en-US" sz="2000" dirty="0">
                <a:solidFill>
                  <a:srgbClr val="000000"/>
                </a:solidFill>
                <a:ea typeface="Times New Roman" panose="02020603050405020304" pitchFamily="18" charset="0"/>
              </a:rPr>
              <a:t>the rectangular “footprint area” (see image</a:t>
            </a:r>
            <a:r>
              <a:rPr lang="en-US" sz="2400" dirty="0">
                <a:solidFill>
                  <a:srgbClr val="000000"/>
                </a:solidFill>
                <a:ea typeface="Times New Roman" panose="02020603050405020304" pitchFamily="18" charset="0"/>
              </a:rPr>
              <a:t>)</a:t>
            </a:r>
            <a:endParaRPr lang="en-US" sz="2400" dirty="0"/>
          </a:p>
          <a:p>
            <a:pPr lvl="1"/>
            <a:endParaRPr lang="en-US" b="1" dirty="0">
              <a:solidFill>
                <a:srgbClr val="000000"/>
              </a:solidFill>
            </a:endParaRPr>
          </a:p>
        </p:txBody>
      </p:sp>
      <p:sp>
        <p:nvSpPr>
          <p:cNvPr id="6" name="Slide Number Placeholder 5">
            <a:extLst>
              <a:ext uri="{FF2B5EF4-FFF2-40B4-BE49-F238E27FC236}">
                <a16:creationId xmlns:a16="http://schemas.microsoft.com/office/drawing/2014/main" id="{7453E159-C830-3033-E8F4-A457852A5F36}"/>
              </a:ext>
            </a:extLst>
          </p:cNvPr>
          <p:cNvSpPr>
            <a:spLocks noGrp="1"/>
          </p:cNvSpPr>
          <p:nvPr>
            <p:ph type="sldNum" sz="quarter" idx="12"/>
          </p:nvPr>
        </p:nvSpPr>
        <p:spPr/>
        <p:txBody>
          <a:bodyPr/>
          <a:lstStyle/>
          <a:p>
            <a:fld id="{39BD814E-7CDF-41AD-A6E1-A6E373A177BB}" type="slidenum">
              <a:rPr lang="en-US" smtClean="0"/>
              <a:t>9</a:t>
            </a:fld>
            <a:endParaRPr lang="en-US" dirty="0"/>
          </a:p>
        </p:txBody>
      </p:sp>
      <p:pic>
        <p:nvPicPr>
          <p:cNvPr id="10" name="Picture 9">
            <a:extLst>
              <a:ext uri="{FF2B5EF4-FFF2-40B4-BE49-F238E27FC236}">
                <a16:creationId xmlns:a16="http://schemas.microsoft.com/office/drawing/2014/main" id="{8AF5A291-E4E2-394F-FF73-C8FAE39AA3BB}"/>
              </a:ext>
            </a:extLst>
          </p:cNvPr>
          <p:cNvPicPr>
            <a:picLocks noChangeAspect="1"/>
          </p:cNvPicPr>
          <p:nvPr/>
        </p:nvPicPr>
        <p:blipFill>
          <a:blip r:embed="rId5"/>
          <a:stretch>
            <a:fillRect/>
          </a:stretch>
        </p:blipFill>
        <p:spPr>
          <a:xfrm>
            <a:off x="7216794" y="2072875"/>
            <a:ext cx="4354503" cy="4323300"/>
          </a:xfrm>
          <a:prstGeom prst="rect">
            <a:avLst/>
          </a:prstGeom>
        </p:spPr>
      </p:pic>
      <p:sp>
        <p:nvSpPr>
          <p:cNvPr id="11" name="TextBox 10">
            <a:extLst>
              <a:ext uri="{FF2B5EF4-FFF2-40B4-BE49-F238E27FC236}">
                <a16:creationId xmlns:a16="http://schemas.microsoft.com/office/drawing/2014/main" id="{50041427-0711-08C1-472C-62304431A75D}"/>
              </a:ext>
            </a:extLst>
          </p:cNvPr>
          <p:cNvSpPr txBox="1"/>
          <p:nvPr/>
        </p:nvSpPr>
        <p:spPr>
          <a:xfrm>
            <a:off x="10033000" y="2219957"/>
            <a:ext cx="1270000" cy="1077218"/>
          </a:xfrm>
          <a:prstGeom prst="rect">
            <a:avLst/>
          </a:prstGeom>
          <a:noFill/>
        </p:spPr>
        <p:txBody>
          <a:bodyPr wrap="square" rtlCol="0">
            <a:spAutoFit/>
          </a:bodyPr>
          <a:lstStyle/>
          <a:p>
            <a:pPr algn="ctr"/>
            <a:r>
              <a:rPr lang="en-US" sz="1600" b="1" dirty="0"/>
              <a:t>Footprint Area for Machine Base</a:t>
            </a:r>
          </a:p>
        </p:txBody>
      </p:sp>
      <p:sp>
        <p:nvSpPr>
          <p:cNvPr id="13" name="TextBox 12">
            <a:extLst>
              <a:ext uri="{FF2B5EF4-FFF2-40B4-BE49-F238E27FC236}">
                <a16:creationId xmlns:a16="http://schemas.microsoft.com/office/drawing/2014/main" id="{E5205EED-5997-B4C4-5A93-6BF1F785F52E}"/>
              </a:ext>
            </a:extLst>
          </p:cNvPr>
          <p:cNvSpPr txBox="1"/>
          <p:nvPr/>
        </p:nvSpPr>
        <p:spPr>
          <a:xfrm>
            <a:off x="9567852" y="5709856"/>
            <a:ext cx="2043142" cy="646331"/>
          </a:xfrm>
          <a:prstGeom prst="rect">
            <a:avLst/>
          </a:prstGeom>
          <a:noFill/>
        </p:spPr>
        <p:txBody>
          <a:bodyPr wrap="square" rtlCol="0">
            <a:spAutoFit/>
          </a:bodyPr>
          <a:lstStyle/>
          <a:p>
            <a:pPr algn="ctr"/>
            <a:r>
              <a:rPr lang="en-US" b="1" dirty="0"/>
              <a:t>Start Position for Cylinder / Peg </a:t>
            </a:r>
          </a:p>
        </p:txBody>
      </p:sp>
      <p:pic>
        <p:nvPicPr>
          <p:cNvPr id="14" name="Picture 13">
            <a:extLst>
              <a:ext uri="{FF2B5EF4-FFF2-40B4-BE49-F238E27FC236}">
                <a16:creationId xmlns:a16="http://schemas.microsoft.com/office/drawing/2014/main" id="{D86FF22A-0D43-DA14-EF72-71E22A1F962A}"/>
              </a:ext>
            </a:extLst>
          </p:cNvPr>
          <p:cNvPicPr>
            <a:picLocks noChangeAspect="1"/>
          </p:cNvPicPr>
          <p:nvPr/>
        </p:nvPicPr>
        <p:blipFill>
          <a:blip r:embed="rId6"/>
          <a:stretch>
            <a:fillRect/>
          </a:stretch>
        </p:blipFill>
        <p:spPr>
          <a:xfrm>
            <a:off x="11040531" y="112239"/>
            <a:ext cx="1146702" cy="594725"/>
          </a:xfrm>
          <a:prstGeom prst="rect">
            <a:avLst/>
          </a:prstGeom>
        </p:spPr>
      </p:pic>
      <p:sp>
        <p:nvSpPr>
          <p:cNvPr id="12" name="TextBox 11">
            <a:extLst>
              <a:ext uri="{FF2B5EF4-FFF2-40B4-BE49-F238E27FC236}">
                <a16:creationId xmlns:a16="http://schemas.microsoft.com/office/drawing/2014/main" id="{011FC655-E745-A12F-F783-97CC30F4B643}"/>
              </a:ext>
            </a:extLst>
          </p:cNvPr>
          <p:cNvSpPr txBox="1"/>
          <p:nvPr/>
        </p:nvSpPr>
        <p:spPr>
          <a:xfrm>
            <a:off x="7177097" y="2296157"/>
            <a:ext cx="914400" cy="400110"/>
          </a:xfrm>
          <a:prstGeom prst="rect">
            <a:avLst/>
          </a:prstGeom>
          <a:noFill/>
        </p:spPr>
        <p:txBody>
          <a:bodyPr wrap="square" rtlCol="0">
            <a:spAutoFit/>
          </a:bodyPr>
          <a:lstStyle/>
          <a:p>
            <a:r>
              <a:rPr lang="en-US" sz="2000" b="1" dirty="0">
                <a:solidFill>
                  <a:schemeClr val="bg1"/>
                </a:solidFill>
              </a:rPr>
              <a:t>3 Pts.</a:t>
            </a:r>
            <a:endParaRPr lang="en-US" sz="2000" dirty="0"/>
          </a:p>
        </p:txBody>
      </p:sp>
      <p:sp>
        <p:nvSpPr>
          <p:cNvPr id="15" name="TextBox 14">
            <a:extLst>
              <a:ext uri="{FF2B5EF4-FFF2-40B4-BE49-F238E27FC236}">
                <a16:creationId xmlns:a16="http://schemas.microsoft.com/office/drawing/2014/main" id="{3C38BF57-A1F5-EC13-1B00-1ABC522D1DE3}"/>
              </a:ext>
            </a:extLst>
          </p:cNvPr>
          <p:cNvSpPr txBox="1"/>
          <p:nvPr/>
        </p:nvSpPr>
        <p:spPr>
          <a:xfrm>
            <a:off x="7280294" y="2994556"/>
            <a:ext cx="914400" cy="400110"/>
          </a:xfrm>
          <a:prstGeom prst="rect">
            <a:avLst/>
          </a:prstGeom>
          <a:noFill/>
        </p:spPr>
        <p:txBody>
          <a:bodyPr wrap="square" rtlCol="0">
            <a:spAutoFit/>
          </a:bodyPr>
          <a:lstStyle/>
          <a:p>
            <a:r>
              <a:rPr lang="en-US" sz="2000" b="1" dirty="0">
                <a:solidFill>
                  <a:schemeClr val="bg1"/>
                </a:solidFill>
              </a:rPr>
              <a:t>2 Pts.</a:t>
            </a:r>
            <a:endParaRPr lang="en-US" sz="2000" dirty="0"/>
          </a:p>
        </p:txBody>
      </p:sp>
      <p:sp>
        <p:nvSpPr>
          <p:cNvPr id="17" name="TextBox 16">
            <a:extLst>
              <a:ext uri="{FF2B5EF4-FFF2-40B4-BE49-F238E27FC236}">
                <a16:creationId xmlns:a16="http://schemas.microsoft.com/office/drawing/2014/main" id="{0D8BCF1E-0847-31D2-491C-1EC2EBCF723A}"/>
              </a:ext>
            </a:extLst>
          </p:cNvPr>
          <p:cNvSpPr txBox="1"/>
          <p:nvPr/>
        </p:nvSpPr>
        <p:spPr>
          <a:xfrm>
            <a:off x="7423188" y="3768051"/>
            <a:ext cx="914400" cy="400110"/>
          </a:xfrm>
          <a:prstGeom prst="rect">
            <a:avLst/>
          </a:prstGeom>
          <a:noFill/>
        </p:spPr>
        <p:txBody>
          <a:bodyPr wrap="square" rtlCol="0">
            <a:spAutoFit/>
          </a:bodyPr>
          <a:lstStyle/>
          <a:p>
            <a:r>
              <a:rPr lang="en-US" sz="2000" b="1" dirty="0">
                <a:solidFill>
                  <a:schemeClr val="bg1"/>
                </a:solidFill>
              </a:rPr>
              <a:t>1 Pt.</a:t>
            </a:r>
            <a:endParaRPr lang="en-US" sz="2000" dirty="0"/>
          </a:p>
        </p:txBody>
      </p:sp>
    </p:spTree>
    <p:extLst>
      <p:ext uri="{BB962C8B-B14F-4D97-AF65-F5344CB8AC3E}">
        <p14:creationId xmlns:p14="http://schemas.microsoft.com/office/powerpoint/2010/main" val="747861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53C3B-3673-93B0-D082-DCBFFBCE2035}"/>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B82006E-9C20-38D6-EB17-1950AAD57EA4}"/>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2AEDAF4E-C580-8490-3E46-23989D754FC2}"/>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0629E"/>
                </a:solidFill>
                <a:latin typeface="Arial Nova" panose="020B0504020202020204" pitchFamily="34" charset="0"/>
                <a:ea typeface="+mn-ea"/>
                <a:cs typeface="Arial" panose="020B0604020202020204" pitchFamily="34" charset="0"/>
              </a:rPr>
              <a:t>Fluid Power Overview</a:t>
            </a:r>
          </a:p>
        </p:txBody>
      </p:sp>
      <p:pic>
        <p:nvPicPr>
          <p:cNvPr id="2" name="Picture 2">
            <a:extLst>
              <a:ext uri="{FF2B5EF4-FFF2-40B4-BE49-F238E27FC236}">
                <a16:creationId xmlns:a16="http://schemas.microsoft.com/office/drawing/2014/main" id="{A5CC4556-B3E8-4E8E-29FF-C260D463892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D3C2BC53-9840-43F1-5AC7-BA3B801C21F5}"/>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B7CB8F18-E745-1F01-ECF2-C7644B34F19A}"/>
              </a:ext>
            </a:extLst>
          </p:cNvPr>
          <p:cNvSpPr>
            <a:spLocks noGrp="1"/>
          </p:cNvSpPr>
          <p:nvPr>
            <p:ph type="sldNum" sz="quarter" idx="12"/>
          </p:nvPr>
        </p:nvSpPr>
        <p:spPr/>
        <p:txBody>
          <a:bodyPr/>
          <a:lstStyle/>
          <a:p>
            <a:fld id="{39BD814E-7CDF-41AD-A6E1-A6E373A177BB}" type="slidenum">
              <a:rPr lang="en-US" smtClean="0"/>
              <a:t>10</a:t>
            </a:fld>
            <a:endParaRPr lang="en-US" dirty="0"/>
          </a:p>
        </p:txBody>
      </p:sp>
      <p:pic>
        <p:nvPicPr>
          <p:cNvPr id="8" name="Picture 7">
            <a:extLst>
              <a:ext uri="{FF2B5EF4-FFF2-40B4-BE49-F238E27FC236}">
                <a16:creationId xmlns:a16="http://schemas.microsoft.com/office/drawing/2014/main" id="{DCA3E838-24F3-E764-644F-370BE22EDE67}"/>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27" name="Rounded Rectangle 2">
            <a:extLst>
              <a:ext uri="{FF2B5EF4-FFF2-40B4-BE49-F238E27FC236}">
                <a16:creationId xmlns:a16="http://schemas.microsoft.com/office/drawing/2014/main" id="{006E23DF-10C0-4C1B-CC99-17234C10E568}"/>
              </a:ext>
            </a:extLst>
          </p:cNvPr>
          <p:cNvSpPr/>
          <p:nvPr/>
        </p:nvSpPr>
        <p:spPr>
          <a:xfrm>
            <a:off x="4525421" y="1687747"/>
            <a:ext cx="3818950" cy="876300"/>
          </a:xfrm>
          <a:prstGeom prst="roundRect">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US" sz="3200" b="1" dirty="0"/>
              <a:t>Fluid</a:t>
            </a:r>
          </a:p>
        </p:txBody>
      </p:sp>
      <p:sp>
        <p:nvSpPr>
          <p:cNvPr id="28" name="Rounded Rectangle 3">
            <a:extLst>
              <a:ext uri="{FF2B5EF4-FFF2-40B4-BE49-F238E27FC236}">
                <a16:creationId xmlns:a16="http://schemas.microsoft.com/office/drawing/2014/main" id="{FBB165B7-2FE4-EC2A-03D2-37D2C14D2AF8}"/>
              </a:ext>
            </a:extLst>
          </p:cNvPr>
          <p:cNvSpPr/>
          <p:nvPr/>
        </p:nvSpPr>
        <p:spPr>
          <a:xfrm>
            <a:off x="3031163" y="3292094"/>
            <a:ext cx="2094736" cy="685800"/>
          </a:xfrm>
          <a:prstGeom prst="roundRect">
            <a:avLst/>
          </a:prstGeom>
          <a:solidFill>
            <a:srgbClr val="0070C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Liquid</a:t>
            </a:r>
          </a:p>
        </p:txBody>
      </p:sp>
      <p:sp>
        <p:nvSpPr>
          <p:cNvPr id="29" name="Rounded Rectangle 4">
            <a:extLst>
              <a:ext uri="{FF2B5EF4-FFF2-40B4-BE49-F238E27FC236}">
                <a16:creationId xmlns:a16="http://schemas.microsoft.com/office/drawing/2014/main" id="{C5670B8F-9AF5-5386-5FBB-7255AE72A287}"/>
              </a:ext>
            </a:extLst>
          </p:cNvPr>
          <p:cNvSpPr/>
          <p:nvPr/>
        </p:nvSpPr>
        <p:spPr>
          <a:xfrm>
            <a:off x="7244818" y="3369009"/>
            <a:ext cx="2094736" cy="685800"/>
          </a:xfrm>
          <a:prstGeom prst="roundRect">
            <a:avLst/>
          </a:prstGeom>
          <a:solidFill>
            <a:srgbClr val="0070C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Gas</a:t>
            </a:r>
          </a:p>
        </p:txBody>
      </p:sp>
      <p:sp>
        <p:nvSpPr>
          <p:cNvPr id="30" name="Down Arrow 5">
            <a:extLst>
              <a:ext uri="{FF2B5EF4-FFF2-40B4-BE49-F238E27FC236}">
                <a16:creationId xmlns:a16="http://schemas.microsoft.com/office/drawing/2014/main" id="{A8C0953E-5F38-615D-90CA-FCBCFA552E96}"/>
              </a:ext>
            </a:extLst>
          </p:cNvPr>
          <p:cNvSpPr/>
          <p:nvPr/>
        </p:nvSpPr>
        <p:spPr>
          <a:xfrm rot="1939762">
            <a:off x="4371000" y="2675585"/>
            <a:ext cx="685800" cy="457200"/>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Down Arrow 6">
            <a:extLst>
              <a:ext uri="{FF2B5EF4-FFF2-40B4-BE49-F238E27FC236}">
                <a16:creationId xmlns:a16="http://schemas.microsoft.com/office/drawing/2014/main" id="{A5E54879-5CBC-84C0-2C45-272FF3C9B1FA}"/>
              </a:ext>
            </a:extLst>
          </p:cNvPr>
          <p:cNvSpPr/>
          <p:nvPr/>
        </p:nvSpPr>
        <p:spPr>
          <a:xfrm rot="19450169">
            <a:off x="7746061" y="2679095"/>
            <a:ext cx="685800" cy="457200"/>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2" name="Rounded Rectangle 7">
            <a:extLst>
              <a:ext uri="{FF2B5EF4-FFF2-40B4-BE49-F238E27FC236}">
                <a16:creationId xmlns:a16="http://schemas.microsoft.com/office/drawing/2014/main" id="{9E51C3C2-B56D-21B9-3704-B9F28C1E7CBA}"/>
              </a:ext>
            </a:extLst>
          </p:cNvPr>
          <p:cNvSpPr/>
          <p:nvPr/>
        </p:nvSpPr>
        <p:spPr>
          <a:xfrm>
            <a:off x="2321831" y="4656447"/>
            <a:ext cx="1417091" cy="772371"/>
          </a:xfrm>
          <a:prstGeom prst="roundRect">
            <a:avLst/>
          </a:prstGeom>
          <a:solidFill>
            <a:srgbClr val="00B05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Water</a:t>
            </a:r>
          </a:p>
        </p:txBody>
      </p:sp>
      <p:sp>
        <p:nvSpPr>
          <p:cNvPr id="33" name="Rounded Rectangle 8">
            <a:extLst>
              <a:ext uri="{FF2B5EF4-FFF2-40B4-BE49-F238E27FC236}">
                <a16:creationId xmlns:a16="http://schemas.microsoft.com/office/drawing/2014/main" id="{668FC55A-4028-05A1-FEFD-BF86BCB8F19D}"/>
              </a:ext>
            </a:extLst>
          </p:cNvPr>
          <p:cNvSpPr/>
          <p:nvPr/>
        </p:nvSpPr>
        <p:spPr>
          <a:xfrm>
            <a:off x="4005270" y="4694683"/>
            <a:ext cx="1731962" cy="702290"/>
          </a:xfrm>
          <a:prstGeom prst="roundRect">
            <a:avLst/>
          </a:prstGeom>
          <a:solidFill>
            <a:srgbClr val="00B05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Hydraulic Oil</a:t>
            </a:r>
          </a:p>
        </p:txBody>
      </p:sp>
      <p:sp>
        <p:nvSpPr>
          <p:cNvPr id="34" name="Rounded Rectangle 9">
            <a:extLst>
              <a:ext uri="{FF2B5EF4-FFF2-40B4-BE49-F238E27FC236}">
                <a16:creationId xmlns:a16="http://schemas.microsoft.com/office/drawing/2014/main" id="{CB3F62EF-55F3-CFA3-6144-DB4B5F4551E9}"/>
              </a:ext>
            </a:extLst>
          </p:cNvPr>
          <p:cNvSpPr/>
          <p:nvPr/>
        </p:nvSpPr>
        <p:spPr>
          <a:xfrm>
            <a:off x="6034572" y="4694683"/>
            <a:ext cx="2159390" cy="734136"/>
          </a:xfrm>
          <a:prstGeom prst="roundRect">
            <a:avLst/>
          </a:prstGeom>
          <a:solidFill>
            <a:srgbClr val="00B05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Compressed Air</a:t>
            </a:r>
          </a:p>
        </p:txBody>
      </p:sp>
      <p:sp>
        <p:nvSpPr>
          <p:cNvPr id="35" name="Rounded Rectangle 10">
            <a:extLst>
              <a:ext uri="{FF2B5EF4-FFF2-40B4-BE49-F238E27FC236}">
                <a16:creationId xmlns:a16="http://schemas.microsoft.com/office/drawing/2014/main" id="{31B004D9-7385-CE53-3567-BD755F1AD4D6}"/>
              </a:ext>
            </a:extLst>
          </p:cNvPr>
          <p:cNvSpPr/>
          <p:nvPr/>
        </p:nvSpPr>
        <p:spPr>
          <a:xfrm>
            <a:off x="8390805" y="4694683"/>
            <a:ext cx="1722219" cy="698009"/>
          </a:xfrm>
          <a:prstGeom prst="roundRect">
            <a:avLst/>
          </a:prstGeom>
          <a:solidFill>
            <a:srgbClr val="00B05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Nitrogen</a:t>
            </a:r>
          </a:p>
        </p:txBody>
      </p:sp>
      <p:sp>
        <p:nvSpPr>
          <p:cNvPr id="36" name="Down Arrow 11">
            <a:extLst>
              <a:ext uri="{FF2B5EF4-FFF2-40B4-BE49-F238E27FC236}">
                <a16:creationId xmlns:a16="http://schemas.microsoft.com/office/drawing/2014/main" id="{97A13621-56C1-FF9E-8EB1-666C31A457AE}"/>
              </a:ext>
            </a:extLst>
          </p:cNvPr>
          <p:cNvSpPr/>
          <p:nvPr/>
        </p:nvSpPr>
        <p:spPr>
          <a:xfrm rot="1273248">
            <a:off x="2953197" y="4107688"/>
            <a:ext cx="685800" cy="457200"/>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Down Arrow 12">
            <a:extLst>
              <a:ext uri="{FF2B5EF4-FFF2-40B4-BE49-F238E27FC236}">
                <a16:creationId xmlns:a16="http://schemas.microsoft.com/office/drawing/2014/main" id="{3799E377-8674-3276-8575-025F6AD0513D}"/>
              </a:ext>
            </a:extLst>
          </p:cNvPr>
          <p:cNvSpPr/>
          <p:nvPr/>
        </p:nvSpPr>
        <p:spPr>
          <a:xfrm rot="20115244">
            <a:off x="4562781" y="4104590"/>
            <a:ext cx="685800" cy="457200"/>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Down Arrow 13">
            <a:extLst>
              <a:ext uri="{FF2B5EF4-FFF2-40B4-BE49-F238E27FC236}">
                <a16:creationId xmlns:a16="http://schemas.microsoft.com/office/drawing/2014/main" id="{705DE572-C1D8-9DA6-5347-8260EC3DE49C}"/>
              </a:ext>
            </a:extLst>
          </p:cNvPr>
          <p:cNvSpPr/>
          <p:nvPr/>
        </p:nvSpPr>
        <p:spPr>
          <a:xfrm rot="20037829">
            <a:off x="8839185" y="4120703"/>
            <a:ext cx="685800" cy="457200"/>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Down Arrow 14">
            <a:extLst>
              <a:ext uri="{FF2B5EF4-FFF2-40B4-BE49-F238E27FC236}">
                <a16:creationId xmlns:a16="http://schemas.microsoft.com/office/drawing/2014/main" id="{404DBAFC-A51D-4161-48D5-07F3AE98D29C}"/>
              </a:ext>
            </a:extLst>
          </p:cNvPr>
          <p:cNvSpPr/>
          <p:nvPr/>
        </p:nvSpPr>
        <p:spPr>
          <a:xfrm rot="1242041">
            <a:off x="7088805" y="4141565"/>
            <a:ext cx="685800" cy="457200"/>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2" name="TextBox 41">
            <a:extLst>
              <a:ext uri="{FF2B5EF4-FFF2-40B4-BE49-F238E27FC236}">
                <a16:creationId xmlns:a16="http://schemas.microsoft.com/office/drawing/2014/main" id="{D10EC68F-8B9F-D912-D8B3-69D10432975D}"/>
              </a:ext>
            </a:extLst>
          </p:cNvPr>
          <p:cNvSpPr txBox="1"/>
          <p:nvPr/>
        </p:nvSpPr>
        <p:spPr>
          <a:xfrm>
            <a:off x="2196072" y="5521274"/>
            <a:ext cx="2981972" cy="954107"/>
          </a:xfrm>
          <a:prstGeom prst="rect">
            <a:avLst/>
          </a:prstGeom>
          <a:noFill/>
        </p:spPr>
        <p:txBody>
          <a:bodyPr wrap="square" rtlCol="0">
            <a:spAutoFit/>
          </a:bodyPr>
          <a:lstStyle/>
          <a:p>
            <a:pPr algn="ctr"/>
            <a:r>
              <a:rPr lang="en-US" sz="2800" b="1" dirty="0">
                <a:solidFill>
                  <a:srgbClr val="00629E"/>
                </a:solidFill>
              </a:rPr>
              <a:t>Hydraulic Systems Use These</a:t>
            </a:r>
          </a:p>
        </p:txBody>
      </p:sp>
      <p:sp>
        <p:nvSpPr>
          <p:cNvPr id="43" name="TextBox 42">
            <a:extLst>
              <a:ext uri="{FF2B5EF4-FFF2-40B4-BE49-F238E27FC236}">
                <a16:creationId xmlns:a16="http://schemas.microsoft.com/office/drawing/2014/main" id="{DBB3E483-DC97-A752-5715-0B17420437EA}"/>
              </a:ext>
            </a:extLst>
          </p:cNvPr>
          <p:cNvSpPr txBox="1"/>
          <p:nvPr/>
        </p:nvSpPr>
        <p:spPr>
          <a:xfrm>
            <a:off x="5943209" y="5550212"/>
            <a:ext cx="4106315" cy="954107"/>
          </a:xfrm>
          <a:prstGeom prst="rect">
            <a:avLst/>
          </a:prstGeom>
          <a:noFill/>
        </p:spPr>
        <p:txBody>
          <a:bodyPr wrap="square" rtlCol="0">
            <a:spAutoFit/>
          </a:bodyPr>
          <a:lstStyle/>
          <a:p>
            <a:pPr algn="ctr"/>
            <a:r>
              <a:rPr lang="en-US" sz="2800" b="1" dirty="0">
                <a:solidFill>
                  <a:srgbClr val="00629E"/>
                </a:solidFill>
              </a:rPr>
              <a:t>Pneumatic Systems</a:t>
            </a:r>
          </a:p>
          <a:p>
            <a:pPr algn="ctr"/>
            <a:r>
              <a:rPr lang="en-US" sz="2800" b="1" dirty="0">
                <a:solidFill>
                  <a:srgbClr val="00629E"/>
                </a:solidFill>
              </a:rPr>
              <a:t>Use These</a:t>
            </a:r>
          </a:p>
        </p:txBody>
      </p:sp>
      <p:pic>
        <p:nvPicPr>
          <p:cNvPr id="9" name="Picture 8">
            <a:extLst>
              <a:ext uri="{FF2B5EF4-FFF2-40B4-BE49-F238E27FC236}">
                <a16:creationId xmlns:a16="http://schemas.microsoft.com/office/drawing/2014/main" id="{3BB77172-FB99-218D-E2FD-2F6393CF13D8}"/>
              </a:ext>
            </a:extLst>
          </p:cNvPr>
          <p:cNvPicPr>
            <a:picLocks noChangeAspect="1"/>
          </p:cNvPicPr>
          <p:nvPr/>
        </p:nvPicPr>
        <p:blipFill>
          <a:blip r:embed="rId6"/>
          <a:stretch>
            <a:fillRect/>
          </a:stretch>
        </p:blipFill>
        <p:spPr>
          <a:xfrm>
            <a:off x="63978" y="5392692"/>
            <a:ext cx="1937191" cy="1391769"/>
          </a:xfrm>
          <a:prstGeom prst="rect">
            <a:avLst/>
          </a:prstGeom>
        </p:spPr>
      </p:pic>
      <p:pic>
        <p:nvPicPr>
          <p:cNvPr id="13" name="Picture 12">
            <a:extLst>
              <a:ext uri="{FF2B5EF4-FFF2-40B4-BE49-F238E27FC236}">
                <a16:creationId xmlns:a16="http://schemas.microsoft.com/office/drawing/2014/main" id="{5790DBB8-74F5-5333-1D35-9310A3135A6A}"/>
              </a:ext>
            </a:extLst>
          </p:cNvPr>
          <p:cNvPicPr>
            <a:picLocks noChangeAspect="1"/>
          </p:cNvPicPr>
          <p:nvPr/>
        </p:nvPicPr>
        <p:blipFill>
          <a:blip r:embed="rId7"/>
          <a:stretch>
            <a:fillRect/>
          </a:stretch>
        </p:blipFill>
        <p:spPr>
          <a:xfrm>
            <a:off x="10267486" y="5379502"/>
            <a:ext cx="1893299" cy="1418147"/>
          </a:xfrm>
          <a:prstGeom prst="rect">
            <a:avLst/>
          </a:prstGeom>
        </p:spPr>
      </p:pic>
    </p:spTree>
    <p:extLst>
      <p:ext uri="{BB962C8B-B14F-4D97-AF65-F5344CB8AC3E}">
        <p14:creationId xmlns:p14="http://schemas.microsoft.com/office/powerpoint/2010/main" val="92167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500"/>
                                        <p:tgtEl>
                                          <p:spTgt spid="3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down)">
                                      <p:cBhvr>
                                        <p:cTn id="16" dur="500"/>
                                        <p:tgtEl>
                                          <p:spTgt spid="2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down)">
                                      <p:cBhvr>
                                        <p:cTn id="22" dur="500"/>
                                        <p:tgtEl>
                                          <p:spTgt spid="3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down)">
                                      <p:cBhvr>
                                        <p:cTn id="25" dur="500"/>
                                        <p:tgtEl>
                                          <p:spTgt spid="3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down)">
                                      <p:cBhvr>
                                        <p:cTn id="28" dur="500"/>
                                        <p:tgtEl>
                                          <p:spTgt spid="33"/>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500"/>
                                        <p:tgtEl>
                                          <p:spTgt spid="32"/>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down)">
                                      <p:cBhvr>
                                        <p:cTn id="34" dur="500"/>
                                        <p:tgtEl>
                                          <p:spTgt spid="39"/>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down)">
                                      <p:cBhvr>
                                        <p:cTn id="37" dur="500"/>
                                        <p:tgtEl>
                                          <p:spTgt spid="38"/>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down)">
                                      <p:cBhvr>
                                        <p:cTn id="40" dur="500"/>
                                        <p:tgtEl>
                                          <p:spTgt spid="3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down)">
                                      <p:cBhvr>
                                        <p:cTn id="43" dur="500"/>
                                        <p:tgtEl>
                                          <p:spTgt spid="34"/>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blinds(horizontal)">
                                      <p:cBhvr>
                                        <p:cTn id="46" dur="500"/>
                                        <p:tgtEl>
                                          <p:spTgt spid="42"/>
                                        </p:tgtEl>
                                      </p:cBhvr>
                                    </p:animEffect>
                                  </p:childTnLst>
                                </p:cTn>
                              </p:par>
                              <p:par>
                                <p:cTn id="47" presetID="5" presetClass="entr" presetSubtype="1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checkerboard(across)">
                                      <p:cBhvr>
                                        <p:cTn id="4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2" grpId="0"/>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DCC94-2396-7B12-195D-5976E07ECFF0}"/>
            </a:ext>
          </a:extLst>
        </p:cNvPr>
        <p:cNvGrpSpPr/>
        <p:nvPr/>
      </p:nvGrpSpPr>
      <p:grpSpPr>
        <a:xfrm>
          <a:off x="0" y="0"/>
          <a:ext cx="0" cy="0"/>
          <a:chOff x="0" y="0"/>
          <a:chExt cx="0" cy="0"/>
        </a:xfrm>
      </p:grpSpPr>
      <p:sp>
        <p:nvSpPr>
          <p:cNvPr id="18" name="Shape 7">
            <a:extLst>
              <a:ext uri="{FF2B5EF4-FFF2-40B4-BE49-F238E27FC236}">
                <a16:creationId xmlns:a16="http://schemas.microsoft.com/office/drawing/2014/main" id="{83164B2E-7914-2CE5-9A06-BC90DBA44319}"/>
              </a:ext>
            </a:extLst>
          </p:cNvPr>
          <p:cNvSpPr/>
          <p:nvPr/>
        </p:nvSpPr>
        <p:spPr>
          <a:xfrm>
            <a:off x="502920" y="4112514"/>
            <a:ext cx="310896" cy="347472"/>
          </a:xfrm>
          <a:prstGeom prst="ellipse">
            <a:avLst/>
          </a:prstGeom>
          <a:solidFill>
            <a:srgbClr val="1F6FB2"/>
          </a:solidFill>
          <a:ln/>
        </p:spPr>
        <p:txBody>
          <a:bodyPr/>
          <a:lstStyle/>
          <a:p>
            <a:endParaRPr lang="en-US" dirty="0"/>
          </a:p>
        </p:txBody>
      </p:sp>
      <p:pic>
        <p:nvPicPr>
          <p:cNvPr id="5" name="Content Placeholder 4">
            <a:extLst>
              <a:ext uri="{FF2B5EF4-FFF2-40B4-BE49-F238E27FC236}">
                <a16:creationId xmlns:a16="http://schemas.microsoft.com/office/drawing/2014/main" id="{D9C7A5E8-0D2B-0740-1F14-3B72788CC7EC}"/>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3FAC5913-AA4B-2D52-17B8-BC9DE1DA7C1D}"/>
              </a:ext>
            </a:extLst>
          </p:cNvPr>
          <p:cNvSpPr txBox="1">
            <a:spLocks noGrp="1"/>
          </p:cNvSpPr>
          <p:nvPr>
            <p:ph type="title"/>
          </p:nvPr>
        </p:nvSpPr>
        <p:spPr>
          <a:xfrm>
            <a:off x="1590805" y="429431"/>
            <a:ext cx="9305795"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070C0"/>
                </a:solidFill>
                <a:latin typeface="Arial Nova" panose="020B0504020202020204" pitchFamily="34" charset="0"/>
                <a:ea typeface="+mn-ea"/>
                <a:cs typeface="Arial" panose="020B0604020202020204" pitchFamily="34" charset="0"/>
              </a:rPr>
              <a:t>Industries Using Fluid Power</a:t>
            </a:r>
            <a:endParaRPr lang="en-US" sz="4000" kern="0" dirty="0">
              <a:solidFill>
                <a:srgbClr val="0070C0"/>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71F7D7F8-B52B-E973-2759-2D7E25E3FE6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765C5589-658A-8CC0-E1F6-5EC3081BD10D}"/>
              </a:ext>
            </a:extLst>
          </p:cNvPr>
          <p:cNvSpPr>
            <a:spLocks noGrp="1"/>
          </p:cNvSpPr>
          <p:nvPr>
            <p:ph type="sldNum" sz="quarter" idx="12"/>
          </p:nvPr>
        </p:nvSpPr>
        <p:spPr/>
        <p:txBody>
          <a:bodyPr/>
          <a:lstStyle/>
          <a:p>
            <a:fld id="{39BD814E-7CDF-41AD-A6E1-A6E373A177BB}" type="slidenum">
              <a:rPr lang="en-US" smtClean="0"/>
              <a:t>11</a:t>
            </a:fld>
            <a:endParaRPr lang="en-US" dirty="0"/>
          </a:p>
        </p:txBody>
      </p:sp>
      <p:pic>
        <p:nvPicPr>
          <p:cNvPr id="3" name="Picture 2">
            <a:extLst>
              <a:ext uri="{FF2B5EF4-FFF2-40B4-BE49-F238E27FC236}">
                <a16:creationId xmlns:a16="http://schemas.microsoft.com/office/drawing/2014/main" id="{92DFF099-806C-7746-F819-24A418265960}"/>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42" name="Picture 2">
            <a:extLst>
              <a:ext uri="{FF2B5EF4-FFF2-40B4-BE49-F238E27FC236}">
                <a16:creationId xmlns:a16="http://schemas.microsoft.com/office/drawing/2014/main" id="{7DC745C1-3654-B586-9F96-87BC0D2A667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t="3025" b="7558"/>
          <a:stretch/>
        </p:blipFill>
        <p:spPr bwMode="auto">
          <a:xfrm>
            <a:off x="6230665" y="3541992"/>
            <a:ext cx="2232554" cy="1512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5">
            <a:extLst>
              <a:ext uri="{FF2B5EF4-FFF2-40B4-BE49-F238E27FC236}">
                <a16:creationId xmlns:a16="http://schemas.microsoft.com/office/drawing/2014/main" id="{AB234F37-7128-F0FC-45CC-0E3C7F5F1C43}"/>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t="2636"/>
          <a:stretch/>
        </p:blipFill>
        <p:spPr bwMode="auto">
          <a:xfrm>
            <a:off x="6288987" y="2020086"/>
            <a:ext cx="2101825" cy="1423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43">
            <a:extLst>
              <a:ext uri="{FF2B5EF4-FFF2-40B4-BE49-F238E27FC236}">
                <a16:creationId xmlns:a16="http://schemas.microsoft.com/office/drawing/2014/main" id="{AFDDB865-4538-B294-2198-00D575BAFF56}"/>
              </a:ext>
            </a:extLst>
          </p:cNvPr>
          <p:cNvPicPr>
            <a:picLocks noChangeAspect="1"/>
          </p:cNvPicPr>
          <p:nvPr/>
        </p:nvPicPr>
        <p:blipFill>
          <a:blip r:embed="rId8" cstate="screen">
            <a:extLst>
              <a:ext uri="{28A0092B-C50C-407E-A947-70E740481C1C}">
                <a14:useLocalDpi xmlns:a14="http://schemas.microsoft.com/office/drawing/2010/main"/>
              </a:ext>
            </a:extLst>
          </a:blip>
          <a:srcRect t="3448"/>
          <a:stretch/>
        </p:blipFill>
        <p:spPr>
          <a:xfrm>
            <a:off x="1732273" y="2020086"/>
            <a:ext cx="2143220" cy="1385713"/>
          </a:xfrm>
          <a:prstGeom prst="rect">
            <a:avLst/>
          </a:prstGeom>
        </p:spPr>
      </p:pic>
      <p:pic>
        <p:nvPicPr>
          <p:cNvPr id="45" name="Picture 44">
            <a:extLst>
              <a:ext uri="{FF2B5EF4-FFF2-40B4-BE49-F238E27FC236}">
                <a16:creationId xmlns:a16="http://schemas.microsoft.com/office/drawing/2014/main" id="{D62B5DA7-72E5-4171-A9DB-B527BA696AD9}"/>
              </a:ext>
            </a:extLst>
          </p:cNvPr>
          <p:cNvPicPr>
            <a:picLocks noChangeAspect="1"/>
          </p:cNvPicPr>
          <p:nvPr/>
        </p:nvPicPr>
        <p:blipFill>
          <a:blip r:embed="rId9" cstate="screen">
            <a:extLst>
              <a:ext uri="{28A0092B-C50C-407E-A947-70E740481C1C}">
                <a14:useLocalDpi xmlns:a14="http://schemas.microsoft.com/office/drawing/2010/main"/>
              </a:ext>
            </a:extLst>
          </a:blip>
          <a:srcRect t="4628" b="3000"/>
          <a:stretch/>
        </p:blipFill>
        <p:spPr>
          <a:xfrm>
            <a:off x="1760933" y="3523504"/>
            <a:ext cx="1756224" cy="1497470"/>
          </a:xfrm>
          <a:prstGeom prst="rect">
            <a:avLst/>
          </a:prstGeom>
        </p:spPr>
      </p:pic>
      <p:pic>
        <p:nvPicPr>
          <p:cNvPr id="46" name="Picture 2">
            <a:extLst>
              <a:ext uri="{FF2B5EF4-FFF2-40B4-BE49-F238E27FC236}">
                <a16:creationId xmlns:a16="http://schemas.microsoft.com/office/drawing/2014/main" id="{B1279BF6-378E-C64B-8DA6-120EF380399E}"/>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t="3521" b="6522"/>
          <a:stretch/>
        </p:blipFill>
        <p:spPr bwMode="auto">
          <a:xfrm>
            <a:off x="3947953" y="2020086"/>
            <a:ext cx="2241042" cy="1423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46">
            <a:extLst>
              <a:ext uri="{FF2B5EF4-FFF2-40B4-BE49-F238E27FC236}">
                <a16:creationId xmlns:a16="http://schemas.microsoft.com/office/drawing/2014/main" id="{4A1A6022-8520-6392-EE57-061A692C8E97}"/>
              </a:ext>
            </a:extLst>
          </p:cNvPr>
          <p:cNvPicPr>
            <a:picLocks noChangeAspect="1"/>
          </p:cNvPicPr>
          <p:nvPr/>
        </p:nvPicPr>
        <p:blipFill>
          <a:blip r:embed="rId11" cstate="screen">
            <a:extLst>
              <a:ext uri="{28A0092B-C50C-407E-A947-70E740481C1C}">
                <a14:useLocalDpi xmlns:a14="http://schemas.microsoft.com/office/drawing/2010/main"/>
              </a:ext>
            </a:extLst>
          </a:blip>
          <a:srcRect l="-316" t="679" r="10586" b="-679"/>
          <a:stretch>
            <a:fillRect/>
          </a:stretch>
        </p:blipFill>
        <p:spPr>
          <a:xfrm>
            <a:off x="3595427" y="3544456"/>
            <a:ext cx="2537701" cy="1508345"/>
          </a:xfrm>
          <a:prstGeom prst="rect">
            <a:avLst/>
          </a:prstGeom>
        </p:spPr>
      </p:pic>
      <p:sp>
        <p:nvSpPr>
          <p:cNvPr id="48" name="Content Placeholder 1">
            <a:extLst>
              <a:ext uri="{FF2B5EF4-FFF2-40B4-BE49-F238E27FC236}">
                <a16:creationId xmlns:a16="http://schemas.microsoft.com/office/drawing/2014/main" id="{82474614-B2B3-EEE1-F8E3-E8BE55135FC5}"/>
              </a:ext>
            </a:extLst>
          </p:cNvPr>
          <p:cNvSpPr txBox="1">
            <a:spLocks/>
          </p:cNvSpPr>
          <p:nvPr/>
        </p:nvSpPr>
        <p:spPr>
          <a:xfrm>
            <a:off x="3494112" y="4680336"/>
            <a:ext cx="2779535" cy="420451"/>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500" b="1" dirty="0">
                <a:solidFill>
                  <a:schemeClr val="bg1"/>
                </a:solidFill>
                <a:latin typeface="Franklin Gothic Medium" panose="020B0603020102020204" pitchFamily="34" charset="0"/>
              </a:rPr>
              <a:t>Agricultural Equipment</a:t>
            </a:r>
            <a:endParaRPr lang="en-US" sz="1500" dirty="0">
              <a:solidFill>
                <a:schemeClr val="bg1"/>
              </a:solidFill>
              <a:latin typeface="Franklin Gothic Medium" panose="020B0603020102020204" pitchFamily="34" charset="0"/>
            </a:endParaRPr>
          </a:p>
        </p:txBody>
      </p:sp>
      <p:sp>
        <p:nvSpPr>
          <p:cNvPr id="49" name="Content Placeholder 1">
            <a:extLst>
              <a:ext uri="{FF2B5EF4-FFF2-40B4-BE49-F238E27FC236}">
                <a16:creationId xmlns:a16="http://schemas.microsoft.com/office/drawing/2014/main" id="{64985621-113C-A6B6-F105-BC064E1FA06F}"/>
              </a:ext>
            </a:extLst>
          </p:cNvPr>
          <p:cNvSpPr txBox="1">
            <a:spLocks/>
          </p:cNvSpPr>
          <p:nvPr/>
        </p:nvSpPr>
        <p:spPr>
          <a:xfrm>
            <a:off x="1829996" y="3540938"/>
            <a:ext cx="1831180" cy="443868"/>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500" b="1" dirty="0">
                <a:latin typeface="Franklin Gothic Medium" panose="020B0603020102020204" pitchFamily="34" charset="0"/>
              </a:rPr>
              <a:t>Cars and Trucks</a:t>
            </a:r>
            <a:endParaRPr lang="en-US" sz="1500" dirty="0">
              <a:latin typeface="Franklin Gothic Medium" panose="020B0603020102020204" pitchFamily="34" charset="0"/>
            </a:endParaRPr>
          </a:p>
        </p:txBody>
      </p:sp>
      <p:sp>
        <p:nvSpPr>
          <p:cNvPr id="50" name="Content Placeholder 1">
            <a:extLst>
              <a:ext uri="{FF2B5EF4-FFF2-40B4-BE49-F238E27FC236}">
                <a16:creationId xmlns:a16="http://schemas.microsoft.com/office/drawing/2014/main" id="{121A2D5B-F482-88BF-D97C-FB67BF4FD712}"/>
              </a:ext>
            </a:extLst>
          </p:cNvPr>
          <p:cNvSpPr txBox="1">
            <a:spLocks/>
          </p:cNvSpPr>
          <p:nvPr/>
        </p:nvSpPr>
        <p:spPr>
          <a:xfrm>
            <a:off x="2011906" y="2029658"/>
            <a:ext cx="1467361" cy="508894"/>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500" b="1" dirty="0">
                <a:latin typeface="Franklin Gothic Medium" panose="020B0603020102020204" pitchFamily="34" charset="0"/>
              </a:rPr>
              <a:t>Aerospace</a:t>
            </a:r>
          </a:p>
          <a:p>
            <a:pPr marL="0" indent="0">
              <a:buNone/>
            </a:pPr>
            <a:endParaRPr lang="en-US" sz="1500" dirty="0"/>
          </a:p>
        </p:txBody>
      </p:sp>
      <p:sp>
        <p:nvSpPr>
          <p:cNvPr id="51" name="Content Placeholder 1">
            <a:extLst>
              <a:ext uri="{FF2B5EF4-FFF2-40B4-BE49-F238E27FC236}">
                <a16:creationId xmlns:a16="http://schemas.microsoft.com/office/drawing/2014/main" id="{B9F1DA95-6E7D-2584-639F-CFFDC0B81897}"/>
              </a:ext>
            </a:extLst>
          </p:cNvPr>
          <p:cNvSpPr txBox="1">
            <a:spLocks/>
          </p:cNvSpPr>
          <p:nvPr/>
        </p:nvSpPr>
        <p:spPr>
          <a:xfrm>
            <a:off x="4020643" y="3110488"/>
            <a:ext cx="2148474" cy="35303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ts val="0"/>
              </a:spcBef>
              <a:buNone/>
            </a:pPr>
            <a:r>
              <a:rPr lang="en-US" sz="1500" b="1" dirty="0">
                <a:solidFill>
                  <a:schemeClr val="bg1"/>
                </a:solidFill>
                <a:latin typeface="Franklin Gothic Medium" panose="020B0603020102020204" pitchFamily="34" charset="0"/>
              </a:rPr>
              <a:t>Power Generation</a:t>
            </a:r>
            <a:endParaRPr lang="en-US" sz="1500" dirty="0">
              <a:solidFill>
                <a:schemeClr val="bg1"/>
              </a:solidFill>
              <a:latin typeface="Franklin Gothic Medium" panose="020B0603020102020204" pitchFamily="34" charset="0"/>
            </a:endParaRPr>
          </a:p>
        </p:txBody>
      </p:sp>
      <p:sp>
        <p:nvSpPr>
          <p:cNvPr id="52" name="Content Placeholder 1">
            <a:extLst>
              <a:ext uri="{FF2B5EF4-FFF2-40B4-BE49-F238E27FC236}">
                <a16:creationId xmlns:a16="http://schemas.microsoft.com/office/drawing/2014/main" id="{16F7D140-C45C-8650-1FFE-3EFE3ACD704C}"/>
              </a:ext>
            </a:extLst>
          </p:cNvPr>
          <p:cNvSpPr txBox="1">
            <a:spLocks/>
          </p:cNvSpPr>
          <p:nvPr/>
        </p:nvSpPr>
        <p:spPr>
          <a:xfrm>
            <a:off x="6230665" y="2029658"/>
            <a:ext cx="2096202" cy="64089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500" b="1" dirty="0">
                <a:solidFill>
                  <a:schemeClr val="bg1"/>
                </a:solidFill>
                <a:latin typeface="Franklin Gothic Medium" panose="020B0603020102020204" pitchFamily="34" charset="0"/>
              </a:rPr>
              <a:t>Construction</a:t>
            </a:r>
            <a:r>
              <a:rPr lang="en-US" sz="1500" b="1" dirty="0">
                <a:latin typeface="Franklin Gothic Medium" panose="020B0603020102020204" pitchFamily="34" charset="0"/>
              </a:rPr>
              <a:t> </a:t>
            </a:r>
            <a:r>
              <a:rPr lang="en-US" sz="1500" b="1" dirty="0">
                <a:solidFill>
                  <a:schemeClr val="bg1"/>
                </a:solidFill>
                <a:latin typeface="Franklin Gothic Medium" panose="020B0603020102020204" pitchFamily="34" charset="0"/>
              </a:rPr>
              <a:t>&amp;</a:t>
            </a:r>
            <a:r>
              <a:rPr lang="en-US" sz="1500" b="1" dirty="0">
                <a:latin typeface="Franklin Gothic Medium" panose="020B0603020102020204" pitchFamily="34" charset="0"/>
              </a:rPr>
              <a:t> </a:t>
            </a:r>
            <a:r>
              <a:rPr lang="en-US" sz="1500" b="1" dirty="0">
                <a:solidFill>
                  <a:schemeClr val="bg1"/>
                </a:solidFill>
                <a:latin typeface="Franklin Gothic Medium" panose="020B0603020102020204" pitchFamily="34" charset="0"/>
              </a:rPr>
              <a:t>Mining Equipment</a:t>
            </a:r>
            <a:endParaRPr lang="en-US" sz="1500" dirty="0">
              <a:solidFill>
                <a:schemeClr val="bg1"/>
              </a:solidFill>
              <a:latin typeface="Franklin Gothic Medium" panose="020B0603020102020204" pitchFamily="34" charset="0"/>
            </a:endParaRPr>
          </a:p>
        </p:txBody>
      </p:sp>
      <p:sp>
        <p:nvSpPr>
          <p:cNvPr id="53" name="Content Placeholder 1">
            <a:extLst>
              <a:ext uri="{FF2B5EF4-FFF2-40B4-BE49-F238E27FC236}">
                <a16:creationId xmlns:a16="http://schemas.microsoft.com/office/drawing/2014/main" id="{52338822-6715-9810-B539-C7D9F9B92FFB}"/>
              </a:ext>
            </a:extLst>
          </p:cNvPr>
          <p:cNvSpPr txBox="1">
            <a:spLocks/>
          </p:cNvSpPr>
          <p:nvPr/>
        </p:nvSpPr>
        <p:spPr>
          <a:xfrm>
            <a:off x="6444888" y="3644613"/>
            <a:ext cx="2000457" cy="36860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500" b="1" dirty="0">
                <a:solidFill>
                  <a:schemeClr val="bg1"/>
                </a:solidFill>
                <a:latin typeface="Franklin Gothic Medium" panose="020B0603020102020204" pitchFamily="34" charset="0"/>
              </a:rPr>
              <a:t>Entertainment</a:t>
            </a:r>
            <a:endParaRPr lang="en-US" sz="1500" dirty="0">
              <a:solidFill>
                <a:schemeClr val="bg1"/>
              </a:solidFill>
              <a:latin typeface="Franklin Gothic Medium" panose="020B0603020102020204" pitchFamily="34" charset="0"/>
            </a:endParaRPr>
          </a:p>
        </p:txBody>
      </p:sp>
      <p:pic>
        <p:nvPicPr>
          <p:cNvPr id="54" name="Picture 3">
            <a:extLst>
              <a:ext uri="{FF2B5EF4-FFF2-40B4-BE49-F238E27FC236}">
                <a16:creationId xmlns:a16="http://schemas.microsoft.com/office/drawing/2014/main" id="{C75B0BF5-D287-B696-6573-E98131D0C06B}"/>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t="887" b="886"/>
          <a:stretch/>
        </p:blipFill>
        <p:spPr bwMode="auto">
          <a:xfrm>
            <a:off x="6297194" y="5142181"/>
            <a:ext cx="2044576" cy="1413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3">
            <a:extLst>
              <a:ext uri="{FF2B5EF4-FFF2-40B4-BE49-F238E27FC236}">
                <a16:creationId xmlns:a16="http://schemas.microsoft.com/office/drawing/2014/main" id="{C5B55AE6-2492-FF49-70C7-BDDFBB3FAADF}"/>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p:blipFill>
        <p:spPr bwMode="auto">
          <a:xfrm>
            <a:off x="8538635" y="3530244"/>
            <a:ext cx="1913318" cy="1536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 name="Picture 2">
            <a:extLst>
              <a:ext uri="{FF2B5EF4-FFF2-40B4-BE49-F238E27FC236}">
                <a16:creationId xmlns:a16="http://schemas.microsoft.com/office/drawing/2014/main" id="{D6AC4157-7884-3F3D-CA58-77BE7FF8505D}"/>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t="3164" b="3867"/>
          <a:stretch/>
        </p:blipFill>
        <p:spPr bwMode="auto">
          <a:xfrm>
            <a:off x="1760933" y="5142181"/>
            <a:ext cx="2102265" cy="1378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 name="Picture 56">
            <a:extLst>
              <a:ext uri="{FF2B5EF4-FFF2-40B4-BE49-F238E27FC236}">
                <a16:creationId xmlns:a16="http://schemas.microsoft.com/office/drawing/2014/main" id="{4264199F-7772-B564-A946-FA5FB97A9366}"/>
              </a:ext>
            </a:extLst>
          </p:cNvPr>
          <p:cNvPicPr>
            <a:picLocks noChangeAspect="1"/>
          </p:cNvPicPr>
          <p:nvPr/>
        </p:nvPicPr>
        <p:blipFill>
          <a:blip r:embed="rId15" cstate="screen">
            <a:extLst>
              <a:ext uri="{28A0092B-C50C-407E-A947-70E740481C1C}">
                <a14:useLocalDpi xmlns:a14="http://schemas.microsoft.com/office/drawing/2010/main"/>
              </a:ext>
            </a:extLst>
          </a:blip>
          <a:srcRect t="5125"/>
          <a:stretch/>
        </p:blipFill>
        <p:spPr>
          <a:xfrm>
            <a:off x="8445346" y="2020086"/>
            <a:ext cx="2006607" cy="1408598"/>
          </a:xfrm>
          <a:prstGeom prst="rect">
            <a:avLst/>
          </a:prstGeom>
        </p:spPr>
      </p:pic>
      <p:sp>
        <p:nvSpPr>
          <p:cNvPr id="58" name="Content Placeholder 1">
            <a:extLst>
              <a:ext uri="{FF2B5EF4-FFF2-40B4-BE49-F238E27FC236}">
                <a16:creationId xmlns:a16="http://schemas.microsoft.com/office/drawing/2014/main" id="{F0469362-3144-5744-D02E-2CC0B31FD66C}"/>
              </a:ext>
            </a:extLst>
          </p:cNvPr>
          <p:cNvSpPr txBox="1">
            <a:spLocks/>
          </p:cNvSpPr>
          <p:nvPr/>
        </p:nvSpPr>
        <p:spPr>
          <a:xfrm>
            <a:off x="8719968" y="2105858"/>
            <a:ext cx="1756426" cy="372391"/>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500" b="1" dirty="0">
                <a:solidFill>
                  <a:schemeClr val="bg1"/>
                </a:solidFill>
                <a:latin typeface="Franklin Gothic Medium" panose="020B0603020102020204" pitchFamily="34" charset="0"/>
              </a:rPr>
              <a:t>Metalworking</a:t>
            </a:r>
            <a:endParaRPr lang="en-US" sz="1500" dirty="0">
              <a:solidFill>
                <a:schemeClr val="bg1"/>
              </a:solidFill>
              <a:latin typeface="Franklin Gothic Medium" panose="020B0603020102020204" pitchFamily="34" charset="0"/>
            </a:endParaRPr>
          </a:p>
        </p:txBody>
      </p:sp>
      <p:sp>
        <p:nvSpPr>
          <p:cNvPr id="59" name="Content Placeholder 1">
            <a:extLst>
              <a:ext uri="{FF2B5EF4-FFF2-40B4-BE49-F238E27FC236}">
                <a16:creationId xmlns:a16="http://schemas.microsoft.com/office/drawing/2014/main" id="{95C9A4FD-2AAA-1A47-DC40-F1C5498F920B}"/>
              </a:ext>
            </a:extLst>
          </p:cNvPr>
          <p:cNvSpPr txBox="1">
            <a:spLocks/>
          </p:cNvSpPr>
          <p:nvPr/>
        </p:nvSpPr>
        <p:spPr>
          <a:xfrm>
            <a:off x="1866714" y="6209881"/>
            <a:ext cx="1884382" cy="263943"/>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500" b="1" dirty="0">
                <a:solidFill>
                  <a:schemeClr val="bg1"/>
                </a:solidFill>
                <a:latin typeface="Franklin Gothic Medium" panose="020B0603020102020204" pitchFamily="34" charset="0"/>
              </a:rPr>
              <a:t>Factory Automation</a:t>
            </a:r>
            <a:endParaRPr lang="en-US" sz="1500" dirty="0">
              <a:solidFill>
                <a:schemeClr val="bg1"/>
              </a:solidFill>
              <a:latin typeface="Franklin Gothic Medium" panose="020B0603020102020204" pitchFamily="34" charset="0"/>
            </a:endParaRPr>
          </a:p>
        </p:txBody>
      </p:sp>
      <p:sp>
        <p:nvSpPr>
          <p:cNvPr id="60" name="Content Placeholder 1">
            <a:extLst>
              <a:ext uri="{FF2B5EF4-FFF2-40B4-BE49-F238E27FC236}">
                <a16:creationId xmlns:a16="http://schemas.microsoft.com/office/drawing/2014/main" id="{02F8DED6-2C76-8CD2-A602-24BD9A018DEB}"/>
              </a:ext>
            </a:extLst>
          </p:cNvPr>
          <p:cNvSpPr txBox="1">
            <a:spLocks/>
          </p:cNvSpPr>
          <p:nvPr/>
        </p:nvSpPr>
        <p:spPr>
          <a:xfrm>
            <a:off x="8546713" y="3575235"/>
            <a:ext cx="1620238" cy="570774"/>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500" b="1" dirty="0">
                <a:solidFill>
                  <a:schemeClr val="bg1"/>
                </a:solidFill>
                <a:latin typeface="Franklin Gothic Medium" panose="020B0603020102020204" pitchFamily="34" charset="0"/>
              </a:rPr>
              <a:t>Food Processing &amp; Packaging</a:t>
            </a:r>
            <a:endParaRPr lang="en-US" sz="1500" dirty="0">
              <a:solidFill>
                <a:schemeClr val="bg1"/>
              </a:solidFill>
              <a:latin typeface="Franklin Gothic Medium" panose="020B0603020102020204" pitchFamily="34" charset="0"/>
            </a:endParaRPr>
          </a:p>
        </p:txBody>
      </p:sp>
      <p:sp>
        <p:nvSpPr>
          <p:cNvPr id="61" name="Content Placeholder 1">
            <a:extLst>
              <a:ext uri="{FF2B5EF4-FFF2-40B4-BE49-F238E27FC236}">
                <a16:creationId xmlns:a16="http://schemas.microsoft.com/office/drawing/2014/main" id="{61A9BA0C-0642-848C-DAED-95881F62F89B}"/>
              </a:ext>
            </a:extLst>
          </p:cNvPr>
          <p:cNvSpPr txBox="1">
            <a:spLocks/>
          </p:cNvSpPr>
          <p:nvPr/>
        </p:nvSpPr>
        <p:spPr>
          <a:xfrm>
            <a:off x="6292166" y="6209881"/>
            <a:ext cx="2044576" cy="372391"/>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500" b="1" dirty="0">
                <a:solidFill>
                  <a:schemeClr val="bg1"/>
                </a:solidFill>
                <a:latin typeface="Franklin Gothic Medium" panose="020B0603020102020204" pitchFamily="34" charset="0"/>
              </a:rPr>
              <a:t>Biomedical</a:t>
            </a:r>
            <a:endParaRPr lang="en-US" sz="1500" dirty="0">
              <a:solidFill>
                <a:schemeClr val="bg1"/>
              </a:solidFill>
              <a:latin typeface="Franklin Gothic Medium" panose="020B0603020102020204" pitchFamily="34" charset="0"/>
            </a:endParaRPr>
          </a:p>
        </p:txBody>
      </p:sp>
      <p:pic>
        <p:nvPicPr>
          <p:cNvPr id="62" name="Picture 61">
            <a:extLst>
              <a:ext uri="{FF2B5EF4-FFF2-40B4-BE49-F238E27FC236}">
                <a16:creationId xmlns:a16="http://schemas.microsoft.com/office/drawing/2014/main" id="{E9FDAE29-B4F6-787E-5636-696B4310C8DE}"/>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3924318" y="5142181"/>
            <a:ext cx="2265982" cy="1404667"/>
          </a:xfrm>
          <a:prstGeom prst="rect">
            <a:avLst/>
          </a:prstGeom>
        </p:spPr>
      </p:pic>
      <p:pic>
        <p:nvPicPr>
          <p:cNvPr id="63" name="Picture 62">
            <a:extLst>
              <a:ext uri="{FF2B5EF4-FFF2-40B4-BE49-F238E27FC236}">
                <a16:creationId xmlns:a16="http://schemas.microsoft.com/office/drawing/2014/main" id="{380F12EB-CC36-C1C1-E09C-1AF7001166FE}"/>
              </a:ext>
            </a:extLst>
          </p:cNvPr>
          <p:cNvPicPr>
            <a:picLocks noChangeAspect="1"/>
          </p:cNvPicPr>
          <p:nvPr/>
        </p:nvPicPr>
        <p:blipFill>
          <a:blip r:embed="rId17" cstate="screen">
            <a:extLst>
              <a:ext uri="{28A0092B-C50C-407E-A947-70E740481C1C}">
                <a14:useLocalDpi xmlns:a14="http://schemas.microsoft.com/office/drawing/2010/main"/>
              </a:ext>
            </a:extLst>
          </a:blip>
          <a:srcRect l="3565"/>
          <a:stretch/>
        </p:blipFill>
        <p:spPr>
          <a:xfrm>
            <a:off x="8407400" y="5142181"/>
            <a:ext cx="2044576" cy="1413447"/>
          </a:xfrm>
          <a:prstGeom prst="rect">
            <a:avLst/>
          </a:prstGeom>
        </p:spPr>
      </p:pic>
      <p:sp>
        <p:nvSpPr>
          <p:cNvPr id="64" name="Content Placeholder 1">
            <a:extLst>
              <a:ext uri="{FF2B5EF4-FFF2-40B4-BE49-F238E27FC236}">
                <a16:creationId xmlns:a16="http://schemas.microsoft.com/office/drawing/2014/main" id="{8D3F6324-AEDD-1803-DF73-B4E2DF9449E1}"/>
              </a:ext>
            </a:extLst>
          </p:cNvPr>
          <p:cNvSpPr txBox="1">
            <a:spLocks/>
          </p:cNvSpPr>
          <p:nvPr/>
        </p:nvSpPr>
        <p:spPr>
          <a:xfrm>
            <a:off x="3924317" y="5752682"/>
            <a:ext cx="1060621" cy="7620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500" b="1" dirty="0">
                <a:latin typeface="Franklin Gothic Medium" panose="020B0603020102020204" pitchFamily="34" charset="0"/>
              </a:rPr>
              <a:t>Material Handling</a:t>
            </a:r>
            <a:endParaRPr lang="en-US" sz="1500" dirty="0">
              <a:latin typeface="Franklin Gothic Medium" panose="020B0603020102020204" pitchFamily="34" charset="0"/>
            </a:endParaRPr>
          </a:p>
        </p:txBody>
      </p:sp>
      <p:sp>
        <p:nvSpPr>
          <p:cNvPr id="65" name="Content Placeholder 1">
            <a:extLst>
              <a:ext uri="{FF2B5EF4-FFF2-40B4-BE49-F238E27FC236}">
                <a16:creationId xmlns:a16="http://schemas.microsoft.com/office/drawing/2014/main" id="{023D9AB2-BF4A-EFFC-C2D3-06B72487BA0A}"/>
              </a:ext>
            </a:extLst>
          </p:cNvPr>
          <p:cNvSpPr txBox="1">
            <a:spLocks/>
          </p:cNvSpPr>
          <p:nvPr/>
        </p:nvSpPr>
        <p:spPr>
          <a:xfrm>
            <a:off x="8407400" y="5752681"/>
            <a:ext cx="2069017" cy="721143"/>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500" b="1" dirty="0">
                <a:latin typeface="Franklin Gothic Medium" panose="020B0603020102020204" pitchFamily="34" charset="0"/>
              </a:rPr>
              <a:t>Lawn &amp; </a:t>
            </a:r>
          </a:p>
          <a:p>
            <a:pPr marL="0" indent="0">
              <a:lnSpc>
                <a:spcPct val="100000"/>
              </a:lnSpc>
              <a:spcBef>
                <a:spcPts val="0"/>
              </a:spcBef>
              <a:buNone/>
            </a:pPr>
            <a:r>
              <a:rPr lang="en-US" sz="1500" b="1" dirty="0">
                <a:latin typeface="Franklin Gothic Medium" panose="020B0603020102020204" pitchFamily="34" charset="0"/>
              </a:rPr>
              <a:t>Garden</a:t>
            </a:r>
          </a:p>
          <a:p>
            <a:pPr marL="0" indent="0">
              <a:lnSpc>
                <a:spcPct val="100000"/>
              </a:lnSpc>
              <a:spcBef>
                <a:spcPts val="0"/>
              </a:spcBef>
              <a:buNone/>
            </a:pPr>
            <a:r>
              <a:rPr lang="en-US" sz="1500" b="1" dirty="0">
                <a:latin typeface="Franklin Gothic Medium" panose="020B0603020102020204" pitchFamily="34" charset="0"/>
              </a:rPr>
              <a:t>Equipment</a:t>
            </a:r>
            <a:endParaRPr lang="en-US" sz="1500" dirty="0">
              <a:latin typeface="Franklin Gothic Medium" panose="020B0603020102020204" pitchFamily="34" charset="0"/>
            </a:endParaRPr>
          </a:p>
        </p:txBody>
      </p:sp>
    </p:spTree>
    <p:extLst>
      <p:ext uri="{BB962C8B-B14F-4D97-AF65-F5344CB8AC3E}">
        <p14:creationId xmlns:p14="http://schemas.microsoft.com/office/powerpoint/2010/main" val="3134424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DD407-55D0-71B5-704A-8F37BC76A1B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A6FEEF4-BB2F-E435-0C93-294D3C5E8F79}"/>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28C685DA-A015-0927-6E51-236F46787B23}"/>
              </a:ext>
            </a:extLst>
          </p:cNvPr>
          <p:cNvSpPr txBox="1">
            <a:spLocks noGrp="1"/>
          </p:cNvSpPr>
          <p:nvPr>
            <p:ph type="title"/>
          </p:nvPr>
        </p:nvSpPr>
        <p:spPr>
          <a:xfrm>
            <a:off x="1482634" y="121654"/>
            <a:ext cx="9557898" cy="1323439"/>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Pascal’s Law &amp;</a:t>
            </a:r>
            <a:br>
              <a:rPr lang="en-US" sz="4000" b="1" kern="0" dirty="0">
                <a:solidFill>
                  <a:srgbClr val="026E94"/>
                </a:solidFill>
                <a:latin typeface="Arial Nova" panose="020B0504020202020204" pitchFamily="34" charset="0"/>
                <a:ea typeface="+mn-ea"/>
                <a:cs typeface="Arial" panose="020B0604020202020204" pitchFamily="34" charset="0"/>
              </a:rPr>
            </a:br>
            <a:r>
              <a:rPr lang="en-US" sz="4000" b="1" kern="0" dirty="0">
                <a:solidFill>
                  <a:srgbClr val="026E94"/>
                </a:solidFill>
                <a:latin typeface="Arial Nova" panose="020B0504020202020204" pitchFamily="34" charset="0"/>
                <a:ea typeface="+mn-ea"/>
                <a:cs typeface="Arial" panose="020B0604020202020204" pitchFamily="34" charset="0"/>
              </a:rPr>
              <a:t>Mechanical Advantage</a:t>
            </a:r>
          </a:p>
        </p:txBody>
      </p:sp>
      <p:pic>
        <p:nvPicPr>
          <p:cNvPr id="2" name="Picture 2">
            <a:extLst>
              <a:ext uri="{FF2B5EF4-FFF2-40B4-BE49-F238E27FC236}">
                <a16:creationId xmlns:a16="http://schemas.microsoft.com/office/drawing/2014/main" id="{AC62612A-DB00-D752-5323-2388947985D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040A7EC8-1623-E1EB-B440-CCED5C78AAC3}"/>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E0F113F6-023F-EBDE-FF05-88D041B93C97}"/>
              </a:ext>
            </a:extLst>
          </p:cNvPr>
          <p:cNvSpPr>
            <a:spLocks noGrp="1"/>
          </p:cNvSpPr>
          <p:nvPr>
            <p:ph type="sldNum" sz="quarter" idx="12"/>
          </p:nvPr>
        </p:nvSpPr>
        <p:spPr/>
        <p:txBody>
          <a:bodyPr/>
          <a:lstStyle/>
          <a:p>
            <a:fld id="{39BD814E-7CDF-41AD-A6E1-A6E373A177BB}" type="slidenum">
              <a:rPr lang="en-US" smtClean="0"/>
              <a:t>12</a:t>
            </a:fld>
            <a:endParaRPr lang="en-US" dirty="0"/>
          </a:p>
        </p:txBody>
      </p:sp>
      <p:pic>
        <p:nvPicPr>
          <p:cNvPr id="8" name="Picture 7">
            <a:extLst>
              <a:ext uri="{FF2B5EF4-FFF2-40B4-BE49-F238E27FC236}">
                <a16:creationId xmlns:a16="http://schemas.microsoft.com/office/drawing/2014/main" id="{1484841B-4647-52E6-F890-A3A50937CB8A}"/>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9" name="Picture 8">
            <a:extLst>
              <a:ext uri="{FF2B5EF4-FFF2-40B4-BE49-F238E27FC236}">
                <a16:creationId xmlns:a16="http://schemas.microsoft.com/office/drawing/2014/main" id="{934402E0-A475-2E13-AFA9-9E8E4F8869D5}"/>
              </a:ext>
            </a:extLst>
          </p:cNvPr>
          <p:cNvPicPr>
            <a:picLocks noChangeAspect="1"/>
          </p:cNvPicPr>
          <p:nvPr/>
        </p:nvPicPr>
        <p:blipFill>
          <a:blip r:embed="rId6"/>
          <a:stretch>
            <a:fillRect/>
          </a:stretch>
        </p:blipFill>
        <p:spPr>
          <a:xfrm>
            <a:off x="5651500" y="2794548"/>
            <a:ext cx="6336959" cy="3348799"/>
          </a:xfrm>
          <a:prstGeom prst="rect">
            <a:avLst/>
          </a:prstGeom>
        </p:spPr>
      </p:pic>
      <p:sp>
        <p:nvSpPr>
          <p:cNvPr id="10" name="TextBox 9">
            <a:extLst>
              <a:ext uri="{FF2B5EF4-FFF2-40B4-BE49-F238E27FC236}">
                <a16:creationId xmlns:a16="http://schemas.microsoft.com/office/drawing/2014/main" id="{14D899AF-0EAE-8A0C-85E0-D870975FCD61}"/>
              </a:ext>
            </a:extLst>
          </p:cNvPr>
          <p:cNvSpPr txBox="1"/>
          <p:nvPr/>
        </p:nvSpPr>
        <p:spPr>
          <a:xfrm>
            <a:off x="0" y="6356352"/>
            <a:ext cx="9906000" cy="646331"/>
          </a:xfrm>
          <a:prstGeom prst="rect">
            <a:avLst/>
          </a:prstGeom>
          <a:noFill/>
        </p:spPr>
        <p:txBody>
          <a:bodyPr wrap="square" rtlCol="0">
            <a:spAutoFit/>
          </a:bodyPr>
          <a:lstStyle/>
          <a:p>
            <a:r>
              <a:rPr lang="en-US" dirty="0"/>
              <a:t>Source: </a:t>
            </a:r>
            <a:r>
              <a:rPr lang="en-US" b="1" dirty="0"/>
              <a:t>NASA, Pascal’s Principle and Hydraulics</a:t>
            </a:r>
            <a:r>
              <a:rPr lang="en-US" dirty="0"/>
              <a:t>, Carol Hodanbosi and Johathan G. Fairman, August 1996</a:t>
            </a:r>
          </a:p>
          <a:p>
            <a:endParaRPr lang="en-US" dirty="0"/>
          </a:p>
        </p:txBody>
      </p:sp>
      <p:pic>
        <p:nvPicPr>
          <p:cNvPr id="12" name="Picture 11">
            <a:extLst>
              <a:ext uri="{FF2B5EF4-FFF2-40B4-BE49-F238E27FC236}">
                <a16:creationId xmlns:a16="http://schemas.microsoft.com/office/drawing/2014/main" id="{C55A1BE5-C525-2481-2F70-CC047AD3E50E}"/>
              </a:ext>
            </a:extLst>
          </p:cNvPr>
          <p:cNvPicPr>
            <a:picLocks noChangeAspect="1"/>
          </p:cNvPicPr>
          <p:nvPr/>
        </p:nvPicPr>
        <p:blipFill>
          <a:blip r:embed="rId7"/>
          <a:stretch>
            <a:fillRect/>
          </a:stretch>
        </p:blipFill>
        <p:spPr>
          <a:xfrm>
            <a:off x="239480" y="3632372"/>
            <a:ext cx="5232074" cy="2510975"/>
          </a:xfrm>
          <a:prstGeom prst="rect">
            <a:avLst/>
          </a:prstGeom>
        </p:spPr>
      </p:pic>
      <p:sp>
        <p:nvSpPr>
          <p:cNvPr id="14" name="TextBox 13">
            <a:extLst>
              <a:ext uri="{FF2B5EF4-FFF2-40B4-BE49-F238E27FC236}">
                <a16:creationId xmlns:a16="http://schemas.microsoft.com/office/drawing/2014/main" id="{A7952D04-65C5-282C-1678-0EBBC9789C4E}"/>
              </a:ext>
            </a:extLst>
          </p:cNvPr>
          <p:cNvSpPr txBox="1"/>
          <p:nvPr/>
        </p:nvSpPr>
        <p:spPr>
          <a:xfrm>
            <a:off x="1482634" y="3023148"/>
            <a:ext cx="2428966" cy="523220"/>
          </a:xfrm>
          <a:prstGeom prst="rect">
            <a:avLst/>
          </a:prstGeom>
          <a:noFill/>
        </p:spPr>
        <p:txBody>
          <a:bodyPr wrap="square" rtlCol="0">
            <a:spAutoFit/>
          </a:bodyPr>
          <a:lstStyle/>
          <a:p>
            <a:pPr algn="ctr"/>
            <a:r>
              <a:rPr lang="en-US" sz="2800" b="1" dirty="0">
                <a:solidFill>
                  <a:srgbClr val="026E94"/>
                </a:solidFill>
              </a:rPr>
              <a:t>Example A</a:t>
            </a:r>
          </a:p>
        </p:txBody>
      </p:sp>
      <p:sp>
        <p:nvSpPr>
          <p:cNvPr id="15" name="TextBox 14">
            <a:extLst>
              <a:ext uri="{FF2B5EF4-FFF2-40B4-BE49-F238E27FC236}">
                <a16:creationId xmlns:a16="http://schemas.microsoft.com/office/drawing/2014/main" id="{94651DB5-5A3F-930C-1F3A-0918CE0857EC}"/>
              </a:ext>
            </a:extLst>
          </p:cNvPr>
          <p:cNvSpPr txBox="1"/>
          <p:nvPr/>
        </p:nvSpPr>
        <p:spPr>
          <a:xfrm>
            <a:off x="7477034" y="2200600"/>
            <a:ext cx="2428966" cy="523220"/>
          </a:xfrm>
          <a:prstGeom prst="rect">
            <a:avLst/>
          </a:prstGeom>
          <a:noFill/>
        </p:spPr>
        <p:txBody>
          <a:bodyPr wrap="square" rtlCol="0">
            <a:spAutoFit/>
          </a:bodyPr>
          <a:lstStyle/>
          <a:p>
            <a:pPr algn="ctr"/>
            <a:r>
              <a:rPr lang="en-US" sz="2800" b="1" dirty="0">
                <a:solidFill>
                  <a:srgbClr val="026E94"/>
                </a:solidFill>
              </a:rPr>
              <a:t>Example B</a:t>
            </a:r>
          </a:p>
        </p:txBody>
      </p:sp>
    </p:spTree>
    <p:extLst>
      <p:ext uri="{BB962C8B-B14F-4D97-AF65-F5344CB8AC3E}">
        <p14:creationId xmlns:p14="http://schemas.microsoft.com/office/powerpoint/2010/main" val="1321270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hape 7">
            <a:extLst>
              <a:ext uri="{FF2B5EF4-FFF2-40B4-BE49-F238E27FC236}">
                <a16:creationId xmlns:a16="http://schemas.microsoft.com/office/drawing/2014/main" id="{BFAB99E8-CDC8-D6D0-6227-FBA6F082DBAF}"/>
              </a:ext>
            </a:extLst>
          </p:cNvPr>
          <p:cNvSpPr/>
          <p:nvPr/>
        </p:nvSpPr>
        <p:spPr>
          <a:xfrm>
            <a:off x="502920" y="4112514"/>
            <a:ext cx="310896" cy="347472"/>
          </a:xfrm>
          <a:prstGeom prst="ellipse">
            <a:avLst/>
          </a:prstGeom>
          <a:solidFill>
            <a:srgbClr val="1F6FB2"/>
          </a:solidFill>
          <a:ln/>
        </p:spPr>
        <p:txBody>
          <a:bodyPr/>
          <a:lstStyle/>
          <a:p>
            <a:endParaRPr lang="en-US"/>
          </a:p>
        </p:txBody>
      </p:sp>
      <p:pic>
        <p:nvPicPr>
          <p:cNvPr id="5" name="Content Placeholder 4">
            <a:extLst>
              <a:ext uri="{FF2B5EF4-FFF2-40B4-BE49-F238E27FC236}">
                <a16:creationId xmlns:a16="http://schemas.microsoft.com/office/drawing/2014/main" id="{F734FD1F-07FD-0E99-1047-08BB6FF8E9A8}"/>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32352766-6C4D-B327-0229-871A799B1F86}"/>
              </a:ext>
            </a:extLst>
          </p:cNvPr>
          <p:cNvSpPr txBox="1">
            <a:spLocks noGrp="1"/>
          </p:cNvSpPr>
          <p:nvPr>
            <p:ph type="title"/>
          </p:nvPr>
        </p:nvSpPr>
        <p:spPr>
          <a:xfrm>
            <a:off x="1590805" y="429431"/>
            <a:ext cx="8924795"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070C0"/>
                </a:solidFill>
                <a:latin typeface="Arial Nova" panose="020B0504020202020204" pitchFamily="34" charset="0"/>
                <a:ea typeface="+mn-ea"/>
                <a:cs typeface="Arial" panose="020B0604020202020204" pitchFamily="34" charset="0"/>
              </a:rPr>
              <a:t>Pascal’s Law In Action</a:t>
            </a:r>
            <a:endParaRPr lang="en-US" sz="4000" kern="0" dirty="0">
              <a:solidFill>
                <a:srgbClr val="0070C0"/>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9B689039-E27B-1B1F-7B2D-755E905289E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0146D578-73E5-6529-5D17-AAAFB35A1869}"/>
              </a:ext>
            </a:extLst>
          </p:cNvPr>
          <p:cNvSpPr>
            <a:spLocks noGrp="1"/>
          </p:cNvSpPr>
          <p:nvPr>
            <p:ph type="sldNum" sz="quarter" idx="12"/>
          </p:nvPr>
        </p:nvSpPr>
        <p:spPr/>
        <p:txBody>
          <a:bodyPr/>
          <a:lstStyle/>
          <a:p>
            <a:fld id="{39BD814E-7CDF-41AD-A6E1-A6E373A177BB}" type="slidenum">
              <a:rPr lang="en-US" smtClean="0"/>
              <a:t>13</a:t>
            </a:fld>
            <a:endParaRPr lang="en-US" dirty="0"/>
          </a:p>
        </p:txBody>
      </p:sp>
      <p:sp>
        <p:nvSpPr>
          <p:cNvPr id="9" name="Text 1">
            <a:extLst>
              <a:ext uri="{FF2B5EF4-FFF2-40B4-BE49-F238E27FC236}">
                <a16:creationId xmlns:a16="http://schemas.microsoft.com/office/drawing/2014/main" id="{D45D35B3-0231-2EA6-4DC5-623B26A8934A}"/>
              </a:ext>
            </a:extLst>
          </p:cNvPr>
          <p:cNvSpPr/>
          <p:nvPr/>
        </p:nvSpPr>
        <p:spPr>
          <a:xfrm>
            <a:off x="1240030" y="1811274"/>
            <a:ext cx="6913880" cy="320040"/>
          </a:xfrm>
          <a:prstGeom prst="rect">
            <a:avLst/>
          </a:prstGeom>
          <a:noFill/>
          <a:ln/>
        </p:spPr>
        <p:txBody>
          <a:bodyPr wrap="square" lIns="0" tIns="0" rIns="0" bIns="0" rtlCol="0" anchor="ctr"/>
          <a:lstStyle/>
          <a:p>
            <a:r>
              <a:rPr lang="en-US" sz="2800" b="1" i="1" dirty="0">
                <a:solidFill>
                  <a:srgbClr val="E8741C"/>
                </a:solidFill>
                <a:latin typeface="Arial Nova" panose="020B0504020202020204" pitchFamily="34" charset="0"/>
                <a:ea typeface="Calibri" pitchFamily="34" charset="-122"/>
                <a:cs typeface="Calibri" pitchFamily="34" charset="-120"/>
              </a:rPr>
              <a:t>Real-World Example: Hydraulic Car Lift</a:t>
            </a:r>
            <a:endParaRPr lang="en-US" sz="2800" dirty="0">
              <a:latin typeface="Arial Nova" panose="020B0504020202020204" pitchFamily="34" charset="0"/>
            </a:endParaRPr>
          </a:p>
        </p:txBody>
      </p:sp>
      <p:sp>
        <p:nvSpPr>
          <p:cNvPr id="10" name="Text 2">
            <a:extLst>
              <a:ext uri="{FF2B5EF4-FFF2-40B4-BE49-F238E27FC236}">
                <a16:creationId xmlns:a16="http://schemas.microsoft.com/office/drawing/2014/main" id="{A63B0B0C-432C-C41C-DDBA-9970165B49EA}"/>
              </a:ext>
            </a:extLst>
          </p:cNvPr>
          <p:cNvSpPr/>
          <p:nvPr/>
        </p:nvSpPr>
        <p:spPr>
          <a:xfrm>
            <a:off x="749305" y="2574798"/>
            <a:ext cx="6108700" cy="713232"/>
          </a:xfrm>
          <a:prstGeom prst="rect">
            <a:avLst/>
          </a:prstGeom>
          <a:noFill/>
          <a:ln/>
        </p:spPr>
        <p:txBody>
          <a:bodyPr wrap="square" lIns="0" tIns="0" rIns="0" bIns="0" rtlCol="0" anchor="t"/>
          <a:lstStyle/>
          <a:p>
            <a:pPr>
              <a:lnSpc>
                <a:spcPct val="105000"/>
              </a:lnSpc>
            </a:pPr>
            <a:r>
              <a:rPr lang="en-US" sz="2000" b="1" dirty="0">
                <a:solidFill>
                  <a:srgbClr val="15324B"/>
                </a:solidFill>
                <a:latin typeface="Calibri" pitchFamily="34" charset="0"/>
                <a:ea typeface="Calibri" pitchFamily="34" charset="-122"/>
                <a:cs typeface="Calibri" pitchFamily="34" charset="-120"/>
              </a:rPr>
              <a:t>The rule:  </a:t>
            </a:r>
            <a:r>
              <a:rPr lang="en-US" sz="2000" dirty="0">
                <a:solidFill>
                  <a:srgbClr val="1A2A3A"/>
                </a:solidFill>
                <a:latin typeface="Calibri" pitchFamily="34" charset="0"/>
                <a:ea typeface="Calibri" pitchFamily="34" charset="-122"/>
                <a:cs typeface="Calibri" pitchFamily="34" charset="-120"/>
              </a:rPr>
              <a:t>When you push on a liquid trapped in a sealed container, the push (pressure) spreads out equally to every part of the liquid.</a:t>
            </a:r>
            <a:endParaRPr lang="en-US" sz="2000" dirty="0"/>
          </a:p>
        </p:txBody>
      </p:sp>
      <p:sp>
        <p:nvSpPr>
          <p:cNvPr id="11" name="Text 3">
            <a:extLst>
              <a:ext uri="{FF2B5EF4-FFF2-40B4-BE49-F238E27FC236}">
                <a16:creationId xmlns:a16="http://schemas.microsoft.com/office/drawing/2014/main" id="{3A360ED4-0788-779A-6FC0-F86518B94B72}"/>
              </a:ext>
            </a:extLst>
          </p:cNvPr>
          <p:cNvSpPr/>
          <p:nvPr/>
        </p:nvSpPr>
        <p:spPr>
          <a:xfrm>
            <a:off x="749305" y="3817366"/>
            <a:ext cx="5074920" cy="310896"/>
          </a:xfrm>
          <a:prstGeom prst="rect">
            <a:avLst/>
          </a:prstGeom>
          <a:noFill/>
          <a:ln/>
        </p:spPr>
        <p:txBody>
          <a:bodyPr wrap="square" lIns="0" tIns="0" rIns="0" bIns="0" rtlCol="0" anchor="ctr"/>
          <a:lstStyle/>
          <a:p>
            <a:r>
              <a:rPr lang="en-US" sz="2200" b="1" dirty="0">
                <a:solidFill>
                  <a:srgbClr val="15324B"/>
                </a:solidFill>
                <a:ea typeface="Trebuchet MS" pitchFamily="34" charset="-122"/>
                <a:cs typeface="Trebuchet MS" pitchFamily="34" charset="-120"/>
              </a:rPr>
              <a:t>How the cart lift works:</a:t>
            </a:r>
            <a:endParaRPr lang="en-US" sz="2200" dirty="0"/>
          </a:p>
        </p:txBody>
      </p:sp>
      <p:sp>
        <p:nvSpPr>
          <p:cNvPr id="13" name="Text 6">
            <a:extLst>
              <a:ext uri="{FF2B5EF4-FFF2-40B4-BE49-F238E27FC236}">
                <a16:creationId xmlns:a16="http://schemas.microsoft.com/office/drawing/2014/main" id="{DD164EA1-FE16-B806-2BEA-CE72ACC2A910}"/>
              </a:ext>
            </a:extLst>
          </p:cNvPr>
          <p:cNvSpPr/>
          <p:nvPr/>
        </p:nvSpPr>
        <p:spPr>
          <a:xfrm>
            <a:off x="749304" y="4239006"/>
            <a:ext cx="6108699" cy="603504"/>
          </a:xfrm>
          <a:prstGeom prst="rect">
            <a:avLst/>
          </a:prstGeom>
          <a:noFill/>
          <a:ln/>
        </p:spPr>
        <p:txBody>
          <a:bodyPr wrap="square" lIns="0" tIns="0" rIns="0" bIns="0" rtlCol="0" anchor="ctr"/>
          <a:lstStyle/>
          <a:p>
            <a:r>
              <a:rPr lang="en-US" sz="2000" b="1" dirty="0">
                <a:solidFill>
                  <a:srgbClr val="1A2A3A"/>
                </a:solidFill>
                <a:latin typeface="Calibri" pitchFamily="34" charset="0"/>
                <a:ea typeface="Calibri" pitchFamily="34" charset="-122"/>
                <a:cs typeface="Calibri" pitchFamily="34" charset="-120"/>
              </a:rPr>
              <a:t>1) </a:t>
            </a:r>
            <a:r>
              <a:rPr lang="en-US" sz="2000" dirty="0">
                <a:solidFill>
                  <a:srgbClr val="1A2A3A"/>
                </a:solidFill>
                <a:latin typeface="Calibri" pitchFamily="34" charset="0"/>
                <a:ea typeface="Calibri" pitchFamily="34" charset="-122"/>
                <a:cs typeface="Calibri" pitchFamily="34" charset="-120"/>
              </a:rPr>
              <a:t>A worker presses down on a small piston, squeezing the oil sealed inside a tube</a:t>
            </a:r>
            <a:endParaRPr lang="en-US" sz="2000" dirty="0"/>
          </a:p>
        </p:txBody>
      </p:sp>
      <p:sp>
        <p:nvSpPr>
          <p:cNvPr id="17" name="Text 9">
            <a:extLst>
              <a:ext uri="{FF2B5EF4-FFF2-40B4-BE49-F238E27FC236}">
                <a16:creationId xmlns:a16="http://schemas.microsoft.com/office/drawing/2014/main" id="{797A1D1B-25E4-2721-9A19-CDCCBA545B94}"/>
              </a:ext>
            </a:extLst>
          </p:cNvPr>
          <p:cNvSpPr/>
          <p:nvPr/>
        </p:nvSpPr>
        <p:spPr>
          <a:xfrm>
            <a:off x="749304" y="4994910"/>
            <a:ext cx="6108699" cy="603504"/>
          </a:xfrm>
          <a:prstGeom prst="rect">
            <a:avLst/>
          </a:prstGeom>
          <a:noFill/>
          <a:ln/>
        </p:spPr>
        <p:txBody>
          <a:bodyPr wrap="square" lIns="0" tIns="0" rIns="0" bIns="0" rtlCol="0" anchor="ctr"/>
          <a:lstStyle/>
          <a:p>
            <a:r>
              <a:rPr lang="en-US" sz="2000" b="1" dirty="0">
                <a:solidFill>
                  <a:srgbClr val="1A2A3A"/>
                </a:solidFill>
                <a:latin typeface="Calibri" pitchFamily="34" charset="0"/>
                <a:ea typeface="Calibri" pitchFamily="34" charset="-122"/>
                <a:cs typeface="Calibri" pitchFamily="34" charset="-120"/>
              </a:rPr>
              <a:t>2) </a:t>
            </a:r>
            <a:r>
              <a:rPr lang="en-US" sz="2000" dirty="0">
                <a:solidFill>
                  <a:srgbClr val="1A2A3A"/>
                </a:solidFill>
                <a:latin typeface="Calibri" pitchFamily="34" charset="0"/>
                <a:ea typeface="Calibri" pitchFamily="34" charset="-122"/>
                <a:cs typeface="Calibri" pitchFamily="34" charset="-120"/>
              </a:rPr>
              <a:t>That same pressure travels through the oil to a much wider piston under the car</a:t>
            </a:r>
            <a:endParaRPr lang="en-US" sz="2000" dirty="0"/>
          </a:p>
        </p:txBody>
      </p:sp>
      <p:sp>
        <p:nvSpPr>
          <p:cNvPr id="19" name="Text 12">
            <a:extLst>
              <a:ext uri="{FF2B5EF4-FFF2-40B4-BE49-F238E27FC236}">
                <a16:creationId xmlns:a16="http://schemas.microsoft.com/office/drawing/2014/main" id="{EA02C1E0-A5AF-E1DF-86EC-36C97E7A3867}"/>
              </a:ext>
            </a:extLst>
          </p:cNvPr>
          <p:cNvSpPr/>
          <p:nvPr/>
        </p:nvSpPr>
        <p:spPr>
          <a:xfrm>
            <a:off x="749305" y="5750814"/>
            <a:ext cx="6299194" cy="916686"/>
          </a:xfrm>
          <a:prstGeom prst="rect">
            <a:avLst/>
          </a:prstGeom>
          <a:noFill/>
          <a:ln/>
        </p:spPr>
        <p:txBody>
          <a:bodyPr wrap="square" lIns="0" tIns="0" rIns="0" bIns="0" rtlCol="0" anchor="ctr"/>
          <a:lstStyle/>
          <a:p>
            <a:r>
              <a:rPr lang="en-US" sz="2000" b="1" dirty="0">
                <a:solidFill>
                  <a:srgbClr val="1A2A3A"/>
                </a:solidFill>
                <a:latin typeface="Calibri" pitchFamily="34" charset="0"/>
                <a:ea typeface="Calibri" pitchFamily="34" charset="-122"/>
                <a:cs typeface="Calibri" pitchFamily="34" charset="-120"/>
              </a:rPr>
              <a:t>3) </a:t>
            </a:r>
            <a:r>
              <a:rPr lang="en-US" sz="2000" dirty="0">
                <a:solidFill>
                  <a:srgbClr val="1A2A3A"/>
                </a:solidFill>
                <a:latin typeface="Calibri" pitchFamily="34" charset="0"/>
                <a:ea typeface="Calibri" pitchFamily="34" charset="-122"/>
                <a:cs typeface="Calibri" pitchFamily="34" charset="-120"/>
              </a:rPr>
              <a:t>The wide piston has more area, so the equal pressure turns into a much bigger force — enough to raise the car!</a:t>
            </a:r>
            <a:endParaRPr lang="en-US" sz="2000" dirty="0"/>
          </a:p>
        </p:txBody>
      </p:sp>
      <p:pic>
        <p:nvPicPr>
          <p:cNvPr id="21" name="Picture 20">
            <a:extLst>
              <a:ext uri="{FF2B5EF4-FFF2-40B4-BE49-F238E27FC236}">
                <a16:creationId xmlns:a16="http://schemas.microsoft.com/office/drawing/2014/main" id="{69FAB8FC-9B7F-2278-6B25-B026B9D8AD79}"/>
              </a:ext>
            </a:extLst>
          </p:cNvPr>
          <p:cNvPicPr>
            <a:picLocks noChangeAspect="1"/>
          </p:cNvPicPr>
          <p:nvPr/>
        </p:nvPicPr>
        <p:blipFill>
          <a:blip r:embed="rId5"/>
          <a:stretch>
            <a:fillRect/>
          </a:stretch>
        </p:blipFill>
        <p:spPr>
          <a:xfrm>
            <a:off x="7531062" y="2384033"/>
            <a:ext cx="2626398" cy="4283467"/>
          </a:xfrm>
          <a:prstGeom prst="rect">
            <a:avLst/>
          </a:prstGeom>
        </p:spPr>
      </p:pic>
      <p:sp>
        <p:nvSpPr>
          <p:cNvPr id="22" name="Text 14">
            <a:extLst>
              <a:ext uri="{FF2B5EF4-FFF2-40B4-BE49-F238E27FC236}">
                <a16:creationId xmlns:a16="http://schemas.microsoft.com/office/drawing/2014/main" id="{A1897A9A-8CEA-9268-6D84-88C7368D6FB9}"/>
              </a:ext>
            </a:extLst>
          </p:cNvPr>
          <p:cNvSpPr/>
          <p:nvPr/>
        </p:nvSpPr>
        <p:spPr>
          <a:xfrm>
            <a:off x="10322365" y="3082798"/>
            <a:ext cx="1801368" cy="2811399"/>
          </a:xfrm>
          <a:prstGeom prst="rect">
            <a:avLst/>
          </a:prstGeom>
          <a:solidFill>
            <a:schemeClr val="accent1">
              <a:lumMod val="40000"/>
              <a:lumOff val="60000"/>
            </a:schemeClr>
          </a:solidFill>
          <a:ln/>
        </p:spPr>
        <p:txBody>
          <a:bodyPr wrap="square" lIns="0" tIns="0" rIns="0" bIns="0" rtlCol="0" anchor="ctr"/>
          <a:lstStyle/>
          <a:p>
            <a:pPr algn="ctr">
              <a:lnSpc>
                <a:spcPct val="98000"/>
              </a:lnSpc>
            </a:pPr>
            <a:r>
              <a:rPr lang="en-US" sz="2000" b="1" dirty="0">
                <a:solidFill>
                  <a:srgbClr val="E8741C"/>
                </a:solidFill>
                <a:latin typeface="Calibri" pitchFamily="34" charset="0"/>
                <a:ea typeface="Calibri" pitchFamily="34" charset="-122"/>
                <a:cs typeface="Calibri" pitchFamily="34" charset="-120"/>
              </a:rPr>
              <a:t>Big idea</a:t>
            </a:r>
          </a:p>
          <a:p>
            <a:pPr algn="ctr">
              <a:lnSpc>
                <a:spcPct val="98000"/>
              </a:lnSpc>
            </a:pPr>
            <a:r>
              <a:rPr lang="en-US" sz="2000" b="1" dirty="0">
                <a:solidFill>
                  <a:srgbClr val="E8741C"/>
                </a:solidFill>
                <a:latin typeface="Calibri" pitchFamily="34" charset="0"/>
                <a:ea typeface="Calibri" pitchFamily="34" charset="-122"/>
                <a:cs typeface="Calibri" pitchFamily="34" charset="-120"/>
              </a:rPr>
              <a:t>  </a:t>
            </a:r>
          </a:p>
          <a:p>
            <a:pPr>
              <a:lnSpc>
                <a:spcPct val="98000"/>
              </a:lnSpc>
            </a:pPr>
            <a:r>
              <a:rPr lang="en-US" sz="2000" dirty="0">
                <a:solidFill>
                  <a:srgbClr val="1A2A3A"/>
                </a:solidFill>
                <a:latin typeface="Calibri" pitchFamily="34" charset="0"/>
                <a:ea typeface="Calibri" pitchFamily="34" charset="-122"/>
                <a:cs typeface="Calibri" pitchFamily="34" charset="-120"/>
              </a:rPr>
              <a:t>A small push on the small piston becomes a giant push on the big one — so one person can lift a 2-ton car.</a:t>
            </a:r>
            <a:endParaRPr lang="en-US" sz="2000" dirty="0"/>
          </a:p>
        </p:txBody>
      </p:sp>
      <p:pic>
        <p:nvPicPr>
          <p:cNvPr id="3" name="Picture 2">
            <a:extLst>
              <a:ext uri="{FF2B5EF4-FFF2-40B4-BE49-F238E27FC236}">
                <a16:creationId xmlns:a16="http://schemas.microsoft.com/office/drawing/2014/main" id="{7EAA7963-6FA7-8A45-55D2-A7B5E2021C8D}"/>
              </a:ext>
            </a:extLst>
          </p:cNvPr>
          <p:cNvPicPr>
            <a:picLocks noChangeAspect="1"/>
          </p:cNvPicPr>
          <p:nvPr/>
        </p:nvPicPr>
        <p:blipFill>
          <a:blip r:embed="rId6"/>
          <a:stretch>
            <a:fillRect/>
          </a:stretch>
        </p:blipFill>
        <p:spPr>
          <a:xfrm>
            <a:off x="10977031" y="353539"/>
            <a:ext cx="1146702" cy="594725"/>
          </a:xfrm>
          <a:prstGeom prst="rect">
            <a:avLst/>
          </a:prstGeom>
        </p:spPr>
      </p:pic>
    </p:spTree>
    <p:extLst>
      <p:ext uri="{BB962C8B-B14F-4D97-AF65-F5344CB8AC3E}">
        <p14:creationId xmlns:p14="http://schemas.microsoft.com/office/powerpoint/2010/main" val="1658979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B17BA-EACB-BA25-9F55-2292D134C137}"/>
            </a:ext>
          </a:extLst>
        </p:cNvPr>
        <p:cNvGrpSpPr/>
        <p:nvPr/>
      </p:nvGrpSpPr>
      <p:grpSpPr>
        <a:xfrm>
          <a:off x="0" y="0"/>
          <a:ext cx="0" cy="0"/>
          <a:chOff x="0" y="0"/>
          <a:chExt cx="0" cy="0"/>
        </a:xfrm>
      </p:grpSpPr>
      <p:sp>
        <p:nvSpPr>
          <p:cNvPr id="18" name="Shape 7">
            <a:extLst>
              <a:ext uri="{FF2B5EF4-FFF2-40B4-BE49-F238E27FC236}">
                <a16:creationId xmlns:a16="http://schemas.microsoft.com/office/drawing/2014/main" id="{AA8005EE-F616-E2B1-2762-95CAB60BF8DB}"/>
              </a:ext>
            </a:extLst>
          </p:cNvPr>
          <p:cNvSpPr/>
          <p:nvPr/>
        </p:nvSpPr>
        <p:spPr>
          <a:xfrm>
            <a:off x="502920" y="4112514"/>
            <a:ext cx="310896" cy="347472"/>
          </a:xfrm>
          <a:prstGeom prst="ellipse">
            <a:avLst/>
          </a:prstGeom>
          <a:solidFill>
            <a:srgbClr val="1F6FB2"/>
          </a:solidFill>
          <a:ln/>
        </p:spPr>
        <p:txBody>
          <a:bodyPr/>
          <a:lstStyle/>
          <a:p>
            <a:endParaRPr lang="en-US"/>
          </a:p>
        </p:txBody>
      </p:sp>
      <p:pic>
        <p:nvPicPr>
          <p:cNvPr id="5" name="Content Placeholder 4">
            <a:extLst>
              <a:ext uri="{FF2B5EF4-FFF2-40B4-BE49-F238E27FC236}">
                <a16:creationId xmlns:a16="http://schemas.microsoft.com/office/drawing/2014/main" id="{71EEDFF0-7BAE-4A6C-6E9D-88870D18C01A}"/>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01DAA838-D4E6-99A7-5D3B-E742C28BBE79}"/>
              </a:ext>
            </a:extLst>
          </p:cNvPr>
          <p:cNvSpPr txBox="1">
            <a:spLocks noGrp="1"/>
          </p:cNvSpPr>
          <p:nvPr>
            <p:ph type="title"/>
          </p:nvPr>
        </p:nvSpPr>
        <p:spPr>
          <a:xfrm>
            <a:off x="1590805" y="429431"/>
            <a:ext cx="9305795"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070C0"/>
                </a:solidFill>
                <a:latin typeface="Arial Nova" panose="020B0504020202020204" pitchFamily="34" charset="0"/>
                <a:ea typeface="+mn-ea"/>
                <a:cs typeface="Arial" panose="020B0604020202020204" pitchFamily="34" charset="0"/>
              </a:rPr>
              <a:t>Fluid Power Career Examples</a:t>
            </a:r>
            <a:endParaRPr lang="en-US" sz="4000" kern="0" dirty="0">
              <a:solidFill>
                <a:srgbClr val="0070C0"/>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7E962686-6643-089C-07CC-6BAD0CD069E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CC72CE53-664C-7D6D-4C04-A6EA9D198955}"/>
              </a:ext>
            </a:extLst>
          </p:cNvPr>
          <p:cNvSpPr>
            <a:spLocks noGrp="1"/>
          </p:cNvSpPr>
          <p:nvPr>
            <p:ph type="sldNum" sz="quarter" idx="12"/>
          </p:nvPr>
        </p:nvSpPr>
        <p:spPr/>
        <p:txBody>
          <a:bodyPr/>
          <a:lstStyle/>
          <a:p>
            <a:fld id="{39BD814E-7CDF-41AD-A6E1-A6E373A177BB}" type="slidenum">
              <a:rPr lang="en-US" smtClean="0"/>
              <a:t>14</a:t>
            </a:fld>
            <a:endParaRPr lang="en-US" dirty="0"/>
          </a:p>
        </p:txBody>
      </p:sp>
      <p:pic>
        <p:nvPicPr>
          <p:cNvPr id="3" name="Picture 2">
            <a:extLst>
              <a:ext uri="{FF2B5EF4-FFF2-40B4-BE49-F238E27FC236}">
                <a16:creationId xmlns:a16="http://schemas.microsoft.com/office/drawing/2014/main" id="{A8E9F0C2-6639-55B1-7755-798F4B2BAC13}"/>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17" name="TextBox 16">
            <a:extLst>
              <a:ext uri="{FF2B5EF4-FFF2-40B4-BE49-F238E27FC236}">
                <a16:creationId xmlns:a16="http://schemas.microsoft.com/office/drawing/2014/main" id="{8FF04FB4-822A-E7A9-B085-F8483080496C}"/>
              </a:ext>
            </a:extLst>
          </p:cNvPr>
          <p:cNvSpPr txBox="1"/>
          <p:nvPr/>
        </p:nvSpPr>
        <p:spPr>
          <a:xfrm>
            <a:off x="1017843" y="1803956"/>
            <a:ext cx="6759324" cy="4862870"/>
          </a:xfrm>
          <a:prstGeom prst="rect">
            <a:avLst/>
          </a:prstGeom>
          <a:noFill/>
        </p:spPr>
        <p:txBody>
          <a:bodyPr wrap="square">
            <a:spAutoFit/>
          </a:bodyPr>
          <a:lstStyle/>
          <a:p>
            <a:r>
              <a:rPr lang="en-US" sz="1600" b="1" dirty="0">
                <a:solidFill>
                  <a:srgbClr val="026E94"/>
                </a:solidFill>
                <a:latin typeface="Arial Nova" panose="020B0504020202020204" pitchFamily="34" charset="0"/>
              </a:rPr>
              <a:t>Sales Engineer </a:t>
            </a:r>
            <a:r>
              <a:rPr lang="en-US" sz="1600" dirty="0">
                <a:latin typeface="Arial Nova" panose="020B0504020202020204" pitchFamily="34" charset="0"/>
              </a:rPr>
              <a:t>sell complex scientific and technological products or services to businesses. They need extensive knowledge of the products’ parts and functions and must understand the scientific processes that make the products work.</a:t>
            </a:r>
          </a:p>
          <a:p>
            <a:endParaRPr lang="en-US" sz="1600" b="1" dirty="0">
              <a:solidFill>
                <a:srgbClr val="026E94"/>
              </a:solidFill>
              <a:latin typeface="Arial Nova" panose="020B0504020202020204" pitchFamily="34" charset="0"/>
            </a:endParaRPr>
          </a:p>
          <a:p>
            <a:r>
              <a:rPr lang="en-US" sz="1600" b="1" dirty="0">
                <a:solidFill>
                  <a:srgbClr val="026E94"/>
                </a:solidFill>
                <a:latin typeface="Arial Nova" panose="020B0504020202020204" pitchFamily="34" charset="0"/>
              </a:rPr>
              <a:t>Mechanical Engineers </a:t>
            </a:r>
            <a:r>
              <a:rPr lang="en-US" sz="1600" dirty="0">
                <a:latin typeface="Arial Nova" panose="020B0504020202020204" pitchFamily="34" charset="0"/>
              </a:rPr>
              <a:t>are one of the broadest engineering disciplines. Mechanical engineers design, develop, build, and test mechanical and thermal sensors and devices, including tools, engines, and machines.</a:t>
            </a:r>
            <a:endParaRPr lang="en-US" sz="1600" b="1" dirty="0">
              <a:solidFill>
                <a:srgbClr val="026E94"/>
              </a:solidFill>
              <a:latin typeface="Arial Nova" panose="020B0504020202020204" pitchFamily="34" charset="0"/>
            </a:endParaRPr>
          </a:p>
          <a:p>
            <a:pPr marL="0" indent="0">
              <a:spcBef>
                <a:spcPts val="0"/>
              </a:spcBef>
              <a:buNone/>
            </a:pPr>
            <a:endParaRPr lang="en-US" sz="1600" b="1" dirty="0">
              <a:solidFill>
                <a:srgbClr val="026E94"/>
              </a:solidFill>
              <a:latin typeface="Arial Nova" panose="020B0504020202020204" pitchFamily="34" charset="0"/>
            </a:endParaRPr>
          </a:p>
          <a:p>
            <a:r>
              <a:rPr lang="en-US" sz="1600" b="1" dirty="0">
                <a:solidFill>
                  <a:srgbClr val="026E94"/>
                </a:solidFill>
                <a:latin typeface="Arial Nova" panose="020B0504020202020204" pitchFamily="34" charset="0"/>
              </a:rPr>
              <a:t>Technicians </a:t>
            </a:r>
            <a:r>
              <a:rPr lang="en-US" sz="1600" dirty="0">
                <a:latin typeface="Arial Nova" panose="020B0504020202020204" pitchFamily="34" charset="0"/>
              </a:rPr>
              <a:t>help mechanical engineers design, develop, test, and manufacture mechanical devices, including tools, engines, and machines. </a:t>
            </a:r>
          </a:p>
          <a:p>
            <a:endParaRPr lang="en-US" sz="1600" b="1" dirty="0">
              <a:solidFill>
                <a:srgbClr val="026E94"/>
              </a:solidFill>
              <a:latin typeface="Arial Nova" panose="020B0504020202020204" pitchFamily="34" charset="0"/>
            </a:endParaRPr>
          </a:p>
          <a:p>
            <a:r>
              <a:rPr lang="en-US" sz="1600" b="1" dirty="0">
                <a:solidFill>
                  <a:srgbClr val="026E94"/>
                </a:solidFill>
                <a:latin typeface="Arial Nova" panose="020B0504020202020204" pitchFamily="34" charset="0"/>
              </a:rPr>
              <a:t>Mechanists </a:t>
            </a:r>
            <a:r>
              <a:rPr lang="en-US" sz="1600" dirty="0">
                <a:latin typeface="Arial Nova" panose="020B0504020202020204" pitchFamily="34" charset="0"/>
              </a:rPr>
              <a:t>set up and operate a variety of computer-controlled and mechanically controlled machine tools to produce precision metal parts, instruments, and tools.</a:t>
            </a:r>
          </a:p>
          <a:p>
            <a:endParaRPr lang="en-US" sz="1600" dirty="0">
              <a:latin typeface="Arial Nova" panose="020B0504020202020204" pitchFamily="34" charset="0"/>
            </a:endParaRPr>
          </a:p>
          <a:p>
            <a:r>
              <a:rPr lang="en-US" sz="1600" b="1" dirty="0">
                <a:solidFill>
                  <a:srgbClr val="026E94"/>
                </a:solidFill>
                <a:latin typeface="Arial Nova" panose="020B0504020202020204" pitchFamily="34" charset="0"/>
              </a:rPr>
              <a:t>Customer Service Representatives </a:t>
            </a:r>
            <a:r>
              <a:rPr lang="en-US" sz="1600" dirty="0">
                <a:latin typeface="Arial Nova" panose="020B0504020202020204" pitchFamily="34" charset="0"/>
              </a:rPr>
              <a:t>interact with customers to handle complaints, process orders, and provide information about an organization’s products and services.</a:t>
            </a:r>
          </a:p>
        </p:txBody>
      </p:sp>
      <p:graphicFrame>
        <p:nvGraphicFramePr>
          <p:cNvPr id="22" name="Table 21">
            <a:extLst>
              <a:ext uri="{FF2B5EF4-FFF2-40B4-BE49-F238E27FC236}">
                <a16:creationId xmlns:a16="http://schemas.microsoft.com/office/drawing/2014/main" id="{012C0458-D607-2D11-1CC0-6E7BEE11B548}"/>
              </a:ext>
            </a:extLst>
          </p:cNvPr>
          <p:cNvGraphicFramePr>
            <a:graphicFrameLocks noGrp="1"/>
          </p:cNvGraphicFramePr>
          <p:nvPr>
            <p:extLst>
              <p:ext uri="{D42A27DB-BD31-4B8C-83A1-F6EECF244321}">
                <p14:modId xmlns:p14="http://schemas.microsoft.com/office/powerpoint/2010/main" val="397679980"/>
              </p:ext>
            </p:extLst>
          </p:nvPr>
        </p:nvGraphicFramePr>
        <p:xfrm>
          <a:off x="7937500" y="1968029"/>
          <a:ext cx="4152901" cy="4480560"/>
        </p:xfrm>
        <a:graphic>
          <a:graphicData uri="http://schemas.openxmlformats.org/drawingml/2006/table">
            <a:tbl>
              <a:tblPr firstRow="1" bandRow="1">
                <a:tableStyleId>{5C22544A-7EE6-4342-B048-85BDC9FD1C3A}</a:tableStyleId>
              </a:tblPr>
              <a:tblGrid>
                <a:gridCol w="1557338">
                  <a:extLst>
                    <a:ext uri="{9D8B030D-6E8A-4147-A177-3AD203B41FA5}">
                      <a16:colId xmlns:a16="http://schemas.microsoft.com/office/drawing/2014/main" val="1842533672"/>
                    </a:ext>
                  </a:extLst>
                </a:gridCol>
                <a:gridCol w="1262062">
                  <a:extLst>
                    <a:ext uri="{9D8B030D-6E8A-4147-A177-3AD203B41FA5}">
                      <a16:colId xmlns:a16="http://schemas.microsoft.com/office/drawing/2014/main" val="311129260"/>
                    </a:ext>
                  </a:extLst>
                </a:gridCol>
                <a:gridCol w="1333501">
                  <a:extLst>
                    <a:ext uri="{9D8B030D-6E8A-4147-A177-3AD203B41FA5}">
                      <a16:colId xmlns:a16="http://schemas.microsoft.com/office/drawing/2014/main" val="3041743344"/>
                    </a:ext>
                  </a:extLst>
                </a:gridCol>
              </a:tblGrid>
              <a:tr h="1247286">
                <a:tc>
                  <a:txBody>
                    <a:bodyPr/>
                    <a:lstStyle/>
                    <a:p>
                      <a:pPr algn="ctr"/>
                      <a:endParaRPr lang="en-US" sz="1800" dirty="0"/>
                    </a:p>
                    <a:p>
                      <a:pPr algn="ctr"/>
                      <a:r>
                        <a:rPr lang="en-US" sz="1800" dirty="0"/>
                        <a:t>Role</a:t>
                      </a:r>
                    </a:p>
                  </a:txBody>
                  <a:tcPr>
                    <a:solidFill>
                      <a:srgbClr val="026E94"/>
                    </a:solidFill>
                  </a:tcPr>
                </a:tc>
                <a:tc>
                  <a:txBody>
                    <a:bodyPr/>
                    <a:lstStyle/>
                    <a:p>
                      <a:pPr algn="ctr"/>
                      <a:r>
                        <a:rPr lang="en-US" sz="1800" dirty="0"/>
                        <a:t>Average Salary</a:t>
                      </a:r>
                    </a:p>
                    <a:p>
                      <a:pPr algn="ctr"/>
                      <a:r>
                        <a:rPr lang="en-US" sz="1400" dirty="0"/>
                        <a:t>(2023 Bureau of Labor Statistics</a:t>
                      </a:r>
                      <a:r>
                        <a:rPr lang="en-US" sz="1800" dirty="0"/>
                        <a:t>)</a:t>
                      </a:r>
                    </a:p>
                  </a:txBody>
                  <a:tcPr>
                    <a:solidFill>
                      <a:srgbClr val="026E94"/>
                    </a:solidFill>
                  </a:tcPr>
                </a:tc>
                <a:tc>
                  <a:txBody>
                    <a:bodyPr/>
                    <a:lstStyle/>
                    <a:p>
                      <a:pPr algn="ctr"/>
                      <a:endParaRPr lang="en-US" sz="1800" dirty="0"/>
                    </a:p>
                    <a:p>
                      <a:pPr algn="ctr"/>
                      <a:r>
                        <a:rPr lang="en-US" sz="1800" dirty="0"/>
                        <a:t>Education</a:t>
                      </a:r>
                    </a:p>
                  </a:txBody>
                  <a:tcPr>
                    <a:solidFill>
                      <a:srgbClr val="026E94"/>
                    </a:solidFill>
                  </a:tcPr>
                </a:tc>
                <a:extLst>
                  <a:ext uri="{0D108BD9-81ED-4DB2-BD59-A6C34878D82A}">
                    <a16:rowId xmlns:a16="http://schemas.microsoft.com/office/drawing/2014/main" val="1678213006"/>
                  </a:ext>
                </a:extLst>
              </a:tr>
              <a:tr h="357983">
                <a:tc>
                  <a:txBody>
                    <a:bodyPr/>
                    <a:lstStyle/>
                    <a:p>
                      <a:pPr algn="ctr"/>
                      <a:r>
                        <a:rPr lang="en-US" sz="1600" dirty="0"/>
                        <a:t>Sales Engineer</a:t>
                      </a:r>
                    </a:p>
                  </a:txBody>
                  <a:tcPr/>
                </a:tc>
                <a:tc>
                  <a:txBody>
                    <a:bodyPr/>
                    <a:lstStyle/>
                    <a:p>
                      <a:pPr algn="ctr"/>
                      <a:r>
                        <a:rPr lang="en-US" sz="1600" dirty="0"/>
                        <a:t>$116,000</a:t>
                      </a:r>
                    </a:p>
                  </a:txBody>
                  <a:tcPr/>
                </a:tc>
                <a:tc>
                  <a:txBody>
                    <a:bodyPr/>
                    <a:lstStyle/>
                    <a:p>
                      <a:pPr algn="ctr"/>
                      <a:r>
                        <a:rPr lang="en-US" sz="1600" dirty="0"/>
                        <a:t>Bachelor’s Degree</a:t>
                      </a:r>
                    </a:p>
                  </a:txBody>
                  <a:tcPr/>
                </a:tc>
                <a:extLst>
                  <a:ext uri="{0D108BD9-81ED-4DB2-BD59-A6C34878D82A}">
                    <a16:rowId xmlns:a16="http://schemas.microsoft.com/office/drawing/2014/main" val="2000293217"/>
                  </a:ext>
                </a:extLst>
              </a:tr>
              <a:tr h="538601">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600" dirty="0"/>
                        <a:t>Mechanical Engineer</a:t>
                      </a:r>
                    </a:p>
                  </a:txBody>
                  <a:tcPr/>
                </a:tc>
                <a:tc>
                  <a:txBody>
                    <a:bodyPr/>
                    <a:lstStyle/>
                    <a:p>
                      <a:pPr algn="ctr"/>
                      <a:r>
                        <a:rPr lang="en-US" sz="1600" dirty="0"/>
                        <a:t>$99,500</a:t>
                      </a:r>
                    </a:p>
                  </a:txBody>
                  <a:tcPr/>
                </a:tc>
                <a:tc>
                  <a:txBody>
                    <a:bodyPr/>
                    <a:lstStyle/>
                    <a:p>
                      <a:pPr algn="ctr"/>
                      <a:r>
                        <a:rPr lang="en-US" sz="1600" dirty="0"/>
                        <a:t>Bachelor’s Degree</a:t>
                      </a:r>
                    </a:p>
                  </a:txBody>
                  <a:tcPr/>
                </a:tc>
                <a:extLst>
                  <a:ext uri="{0D108BD9-81ED-4DB2-BD59-A6C34878D82A}">
                    <a16:rowId xmlns:a16="http://schemas.microsoft.com/office/drawing/2014/main" val="853817904"/>
                  </a:ext>
                </a:extLst>
              </a:tr>
              <a:tr h="538601">
                <a:tc>
                  <a:txBody>
                    <a:bodyPr/>
                    <a:lstStyle/>
                    <a:p>
                      <a:pPr algn="ctr"/>
                      <a:r>
                        <a:rPr lang="en-US" sz="1600" dirty="0"/>
                        <a:t>Technician</a:t>
                      </a:r>
                    </a:p>
                  </a:txBody>
                  <a:tcPr/>
                </a:tc>
                <a:tc>
                  <a:txBody>
                    <a:bodyPr/>
                    <a:lstStyle/>
                    <a:p>
                      <a:pPr algn="ctr"/>
                      <a:r>
                        <a:rPr lang="en-US" sz="1600" dirty="0"/>
                        <a:t>$64,000</a:t>
                      </a:r>
                    </a:p>
                  </a:txBody>
                  <a:tcPr/>
                </a:tc>
                <a:tc>
                  <a:txBody>
                    <a:bodyPr/>
                    <a:lstStyle/>
                    <a:p>
                      <a:pPr algn="ctr"/>
                      <a:r>
                        <a:rPr lang="en-US" sz="1600" dirty="0"/>
                        <a:t>Associates Degree</a:t>
                      </a:r>
                    </a:p>
                  </a:txBody>
                  <a:tcPr/>
                </a:tc>
                <a:extLst>
                  <a:ext uri="{0D108BD9-81ED-4DB2-BD59-A6C34878D82A}">
                    <a16:rowId xmlns:a16="http://schemas.microsoft.com/office/drawing/2014/main" val="1963041692"/>
                  </a:ext>
                </a:extLst>
              </a:tr>
              <a:tr h="538601">
                <a:tc>
                  <a:txBody>
                    <a:bodyPr/>
                    <a:lstStyle/>
                    <a:p>
                      <a:pPr algn="ctr"/>
                      <a:r>
                        <a:rPr lang="en-US" sz="1600" dirty="0"/>
                        <a:t>Machinist</a:t>
                      </a:r>
                    </a:p>
                  </a:txBody>
                  <a:tcPr/>
                </a:tc>
                <a:tc>
                  <a:txBody>
                    <a:bodyPr/>
                    <a:lstStyle/>
                    <a:p>
                      <a:pPr algn="ctr"/>
                      <a:r>
                        <a:rPr lang="en-US" sz="1600" dirty="0"/>
                        <a:t>$53,180</a:t>
                      </a:r>
                    </a:p>
                  </a:txBody>
                  <a:tcPr/>
                </a:tc>
                <a:tc>
                  <a:txBody>
                    <a:bodyPr/>
                    <a:lstStyle/>
                    <a:p>
                      <a:pPr algn="ctr"/>
                      <a:r>
                        <a:rPr lang="en-US" sz="1600" dirty="0"/>
                        <a:t>High School / Job Training</a:t>
                      </a:r>
                    </a:p>
                  </a:txBody>
                  <a:tcPr/>
                </a:tc>
                <a:extLst>
                  <a:ext uri="{0D108BD9-81ED-4DB2-BD59-A6C34878D82A}">
                    <a16:rowId xmlns:a16="http://schemas.microsoft.com/office/drawing/2014/main" val="3816965262"/>
                  </a:ext>
                </a:extLst>
              </a:tr>
              <a:tr h="538601">
                <a:tc>
                  <a:txBody>
                    <a:bodyPr/>
                    <a:lstStyle/>
                    <a:p>
                      <a:pPr algn="ctr"/>
                      <a:r>
                        <a:rPr lang="en-US" sz="1600" dirty="0"/>
                        <a:t>Customer Service Representative </a:t>
                      </a:r>
                    </a:p>
                  </a:txBody>
                  <a:tcPr/>
                </a:tc>
                <a:tc>
                  <a:txBody>
                    <a:bodyPr/>
                    <a:lstStyle/>
                    <a:p>
                      <a:pPr algn="ctr"/>
                      <a:r>
                        <a:rPr lang="en-US" sz="1600" dirty="0"/>
                        <a:t>$39,680</a:t>
                      </a:r>
                    </a:p>
                  </a:txBody>
                  <a:tcPr/>
                </a:tc>
                <a:tc>
                  <a:txBody>
                    <a:bodyPr/>
                    <a:lstStyle/>
                    <a:p>
                      <a:pPr algn="ctr"/>
                      <a:r>
                        <a:rPr lang="en-US" sz="1600" dirty="0"/>
                        <a:t>High School / Job Training</a:t>
                      </a:r>
                    </a:p>
                  </a:txBody>
                  <a:tcPr/>
                </a:tc>
                <a:extLst>
                  <a:ext uri="{0D108BD9-81ED-4DB2-BD59-A6C34878D82A}">
                    <a16:rowId xmlns:a16="http://schemas.microsoft.com/office/drawing/2014/main" val="931390519"/>
                  </a:ext>
                </a:extLst>
              </a:tr>
            </a:tbl>
          </a:graphicData>
        </a:graphic>
      </p:graphicFrame>
    </p:spTree>
    <p:extLst>
      <p:ext uri="{BB962C8B-B14F-4D97-AF65-F5344CB8AC3E}">
        <p14:creationId xmlns:p14="http://schemas.microsoft.com/office/powerpoint/2010/main" val="1001050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4A41B-0D88-8E81-3216-BAC1BED2A54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D8B58EF-36A2-A159-C03E-F70C7E4D699F}"/>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393" y="5"/>
            <a:ext cx="12187231" cy="6858000"/>
          </a:xfrm>
          <a:prstGeom prst="rect">
            <a:avLst/>
          </a:prstGeom>
        </p:spPr>
      </p:pic>
      <p:sp>
        <p:nvSpPr>
          <p:cNvPr id="9" name="TextBox 8">
            <a:extLst>
              <a:ext uri="{FF2B5EF4-FFF2-40B4-BE49-F238E27FC236}">
                <a16:creationId xmlns:a16="http://schemas.microsoft.com/office/drawing/2014/main" id="{FC7AF175-BE90-2B10-FFBD-CB28DFF895FD}"/>
              </a:ext>
            </a:extLst>
          </p:cNvPr>
          <p:cNvSpPr txBox="1"/>
          <p:nvPr/>
        </p:nvSpPr>
        <p:spPr>
          <a:xfrm>
            <a:off x="5816600" y="2689515"/>
            <a:ext cx="6331925" cy="2862322"/>
          </a:xfrm>
          <a:prstGeom prst="rect">
            <a:avLst/>
          </a:prstGeom>
          <a:noFill/>
        </p:spPr>
        <p:txBody>
          <a:bodyPr wrap="square" lIns="91440" tIns="45720" rIns="91440" bIns="45720" rtlCol="0" anchor="t">
            <a:spAutoFit/>
          </a:bodyPr>
          <a:lstStyle/>
          <a:p>
            <a:pPr algn="ctr"/>
            <a:r>
              <a:rPr lang="en-US" sz="6000" b="1" dirty="0">
                <a:solidFill>
                  <a:srgbClr val="026E94"/>
                </a:solidFill>
              </a:rPr>
              <a:t>Cube &amp; Lifter + Rotating Platform Kit Build Exercises!</a:t>
            </a:r>
          </a:p>
        </p:txBody>
      </p:sp>
      <p:sp>
        <p:nvSpPr>
          <p:cNvPr id="3" name="Slide Number Placeholder 2">
            <a:extLst>
              <a:ext uri="{FF2B5EF4-FFF2-40B4-BE49-F238E27FC236}">
                <a16:creationId xmlns:a16="http://schemas.microsoft.com/office/drawing/2014/main" id="{C35FFDC8-C37C-3EE8-C01A-DFBD57315720}"/>
              </a:ext>
            </a:extLst>
          </p:cNvPr>
          <p:cNvSpPr>
            <a:spLocks noGrp="1"/>
          </p:cNvSpPr>
          <p:nvPr>
            <p:ph type="sldNum" sz="quarter" idx="12"/>
          </p:nvPr>
        </p:nvSpPr>
        <p:spPr>
          <a:xfrm>
            <a:off x="8610600" y="6356352"/>
            <a:ext cx="2743200" cy="365125"/>
          </a:xfrm>
        </p:spPr>
        <p:txBody>
          <a:bodyPr/>
          <a:lstStyle/>
          <a:p>
            <a:fld id="{39BD814E-7CDF-41AD-A6E1-A6E373A177BB}" type="slidenum">
              <a:rPr lang="en-US" smtClean="0"/>
              <a:pPr/>
              <a:t>15</a:t>
            </a:fld>
            <a:endParaRPr lang="en-US" dirty="0"/>
          </a:p>
        </p:txBody>
      </p:sp>
      <p:pic>
        <p:nvPicPr>
          <p:cNvPr id="2" name="Picture 1" descr="A black background with text&#10;&#10;Description automatically generated">
            <a:extLst>
              <a:ext uri="{FF2B5EF4-FFF2-40B4-BE49-F238E27FC236}">
                <a16:creationId xmlns:a16="http://schemas.microsoft.com/office/drawing/2014/main" id="{C28CA1D8-A458-8FF0-FE41-F752DA5EF8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9518" y="211911"/>
            <a:ext cx="4216989" cy="2187099"/>
          </a:xfrm>
          <a:prstGeom prst="rect">
            <a:avLst/>
          </a:prstGeom>
        </p:spPr>
      </p:pic>
    </p:spTree>
    <p:extLst>
      <p:ext uri="{BB962C8B-B14F-4D97-AF65-F5344CB8AC3E}">
        <p14:creationId xmlns:p14="http://schemas.microsoft.com/office/powerpoint/2010/main" val="717155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52775-CC9B-18AE-92EC-6500A6352341}"/>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61CCA8A-A611-9608-B6E6-43D44D9E570B}"/>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DBC1A81B-5933-598D-A252-E217063D3236}"/>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Kit Build Exercise Overview </a:t>
            </a:r>
          </a:p>
        </p:txBody>
      </p:sp>
      <p:pic>
        <p:nvPicPr>
          <p:cNvPr id="2" name="Picture 2">
            <a:extLst>
              <a:ext uri="{FF2B5EF4-FFF2-40B4-BE49-F238E27FC236}">
                <a16:creationId xmlns:a16="http://schemas.microsoft.com/office/drawing/2014/main" id="{9428B4BE-0D13-E69D-7084-A7A8EC2F86A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D84EA449-89B0-CE48-0727-91CD51E42300}"/>
              </a:ext>
            </a:extLst>
          </p:cNvPr>
          <p:cNvSpPr>
            <a:spLocks noGrp="1"/>
          </p:cNvSpPr>
          <p:nvPr>
            <p:ph type="sldNum" sz="quarter" idx="12"/>
          </p:nvPr>
        </p:nvSpPr>
        <p:spPr/>
        <p:txBody>
          <a:bodyPr/>
          <a:lstStyle/>
          <a:p>
            <a:fld id="{39BD814E-7CDF-41AD-A6E1-A6E373A177BB}" type="slidenum">
              <a:rPr lang="en-US" smtClean="0"/>
              <a:t>16</a:t>
            </a:fld>
            <a:endParaRPr lang="en-US" dirty="0"/>
          </a:p>
        </p:txBody>
      </p:sp>
      <p:pic>
        <p:nvPicPr>
          <p:cNvPr id="8" name="Picture 7">
            <a:extLst>
              <a:ext uri="{FF2B5EF4-FFF2-40B4-BE49-F238E27FC236}">
                <a16:creationId xmlns:a16="http://schemas.microsoft.com/office/drawing/2014/main" id="{1B9FB618-01D9-4FA0-6D21-8911F5440624}"/>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TextBox 6">
            <a:extLst>
              <a:ext uri="{FF2B5EF4-FFF2-40B4-BE49-F238E27FC236}">
                <a16:creationId xmlns:a16="http://schemas.microsoft.com/office/drawing/2014/main" id="{EF7ECD22-B52B-E8C7-8693-1519188E6435}"/>
              </a:ext>
            </a:extLst>
          </p:cNvPr>
          <p:cNvSpPr txBox="1"/>
          <p:nvPr/>
        </p:nvSpPr>
        <p:spPr>
          <a:xfrm>
            <a:off x="1219201" y="2498546"/>
            <a:ext cx="6134100" cy="523220"/>
          </a:xfrm>
          <a:prstGeom prst="rect">
            <a:avLst/>
          </a:prstGeom>
          <a:noFill/>
        </p:spPr>
        <p:txBody>
          <a:bodyPr wrap="square" rtlCol="0">
            <a:spAutoFit/>
          </a:bodyPr>
          <a:lstStyle/>
          <a:p>
            <a:r>
              <a:rPr lang="en-US" sz="2800" b="1" dirty="0">
                <a:latin typeface="Arial Nova" panose="020B0504020202020204" pitchFamily="34" charset="0"/>
              </a:rPr>
              <a:t>Exercise #1: Cube &amp; Lifter Kit Build</a:t>
            </a:r>
          </a:p>
        </p:txBody>
      </p:sp>
      <p:sp>
        <p:nvSpPr>
          <p:cNvPr id="11" name="TextBox 10">
            <a:extLst>
              <a:ext uri="{FF2B5EF4-FFF2-40B4-BE49-F238E27FC236}">
                <a16:creationId xmlns:a16="http://schemas.microsoft.com/office/drawing/2014/main" id="{8787EB0A-84B4-853C-89C8-441566584ABC}"/>
              </a:ext>
            </a:extLst>
          </p:cNvPr>
          <p:cNvSpPr txBox="1"/>
          <p:nvPr/>
        </p:nvSpPr>
        <p:spPr>
          <a:xfrm>
            <a:off x="162311" y="5379687"/>
            <a:ext cx="11191489" cy="1508105"/>
          </a:xfrm>
          <a:prstGeom prst="rect">
            <a:avLst/>
          </a:prstGeom>
          <a:noFill/>
        </p:spPr>
        <p:txBody>
          <a:bodyPr wrap="square" rtlCol="0">
            <a:spAutoFit/>
          </a:bodyPr>
          <a:lstStyle/>
          <a:p>
            <a:r>
              <a:rPr lang="en-US" sz="2000" b="1" dirty="0">
                <a:solidFill>
                  <a:srgbClr val="026E94"/>
                </a:solidFill>
                <a:latin typeface="Arial Nova" panose="020B0504020202020204" pitchFamily="34" charset="0"/>
              </a:rPr>
              <a:t>Teams need….</a:t>
            </a:r>
          </a:p>
          <a:p>
            <a:pPr marL="342900" indent="-342900">
              <a:buFont typeface="Arial" panose="020B0604020202020204" pitchFamily="34" charset="0"/>
              <a:buChar char="•"/>
            </a:pPr>
            <a:r>
              <a:rPr lang="en-US" b="1" dirty="0">
                <a:solidFill>
                  <a:srgbClr val="026E94"/>
                </a:solidFill>
                <a:latin typeface="Arial Nova" panose="020B0504020202020204" pitchFamily="34" charset="0"/>
              </a:rPr>
              <a:t>Cube &amp; Lifter Instructions (Includes Parts List &amp; Cube Assembly Tips)</a:t>
            </a:r>
          </a:p>
          <a:p>
            <a:pPr marL="342900" indent="-342900">
              <a:buFont typeface="Arial" panose="020B0604020202020204" pitchFamily="34" charset="0"/>
              <a:buChar char="•"/>
            </a:pPr>
            <a:r>
              <a:rPr lang="en-US" b="1" dirty="0">
                <a:solidFill>
                  <a:srgbClr val="026E94"/>
                </a:solidFill>
                <a:latin typeface="Arial Nova" panose="020B0504020202020204" pitchFamily="34" charset="0"/>
              </a:rPr>
              <a:t>Rotating Platform Instructions (Includes Parts List)</a:t>
            </a:r>
          </a:p>
          <a:p>
            <a:pPr marL="342900" indent="-342900">
              <a:buFont typeface="Arial" panose="020B0604020202020204" pitchFamily="34" charset="0"/>
              <a:buChar char="•"/>
            </a:pPr>
            <a:r>
              <a:rPr lang="en-US" b="1" dirty="0">
                <a:solidFill>
                  <a:srgbClr val="026E94"/>
                </a:solidFill>
                <a:latin typeface="Arial Nova" panose="020B0504020202020204" pitchFamily="34" charset="0"/>
              </a:rPr>
              <a:t>Tools: ruler, scissors, and safety glasses from the Tool Kits (leave the rest in the kit)</a:t>
            </a:r>
          </a:p>
          <a:p>
            <a:pPr marL="342900" indent="-342900">
              <a:buFont typeface="Arial" panose="020B0604020202020204" pitchFamily="34" charset="0"/>
              <a:buChar char="•"/>
            </a:pPr>
            <a:r>
              <a:rPr lang="en-US" b="1" dirty="0">
                <a:solidFill>
                  <a:srgbClr val="026E94"/>
                </a:solidFill>
                <a:latin typeface="Arial Nova" panose="020B0504020202020204" pitchFamily="34" charset="0"/>
              </a:rPr>
              <a:t>Wood glue</a:t>
            </a:r>
          </a:p>
        </p:txBody>
      </p:sp>
      <p:sp>
        <p:nvSpPr>
          <p:cNvPr id="16" name="TextBox 15">
            <a:extLst>
              <a:ext uri="{FF2B5EF4-FFF2-40B4-BE49-F238E27FC236}">
                <a16:creationId xmlns:a16="http://schemas.microsoft.com/office/drawing/2014/main" id="{8BA08A57-579B-2CB7-8B50-114EBA0576CC}"/>
              </a:ext>
            </a:extLst>
          </p:cNvPr>
          <p:cNvSpPr txBox="1"/>
          <p:nvPr/>
        </p:nvSpPr>
        <p:spPr>
          <a:xfrm>
            <a:off x="533401" y="4384609"/>
            <a:ext cx="6819900" cy="523220"/>
          </a:xfrm>
          <a:prstGeom prst="rect">
            <a:avLst/>
          </a:prstGeom>
          <a:noFill/>
        </p:spPr>
        <p:txBody>
          <a:bodyPr wrap="square" rtlCol="0">
            <a:spAutoFit/>
          </a:bodyPr>
          <a:lstStyle/>
          <a:p>
            <a:r>
              <a:rPr lang="en-US" sz="2800" b="1" dirty="0">
                <a:latin typeface="Arial Nova" panose="020B0504020202020204" pitchFamily="34" charset="0"/>
              </a:rPr>
              <a:t>Exercise #2: Rotating Platform Kit Build</a:t>
            </a:r>
          </a:p>
        </p:txBody>
      </p:sp>
      <p:pic>
        <p:nvPicPr>
          <p:cNvPr id="19" name="Content Placeholder 4">
            <a:extLst>
              <a:ext uri="{FF2B5EF4-FFF2-40B4-BE49-F238E27FC236}">
                <a16:creationId xmlns:a16="http://schemas.microsoft.com/office/drawing/2014/main" id="{B1B1AC48-D80A-8437-CE4D-20D617629707}"/>
              </a:ext>
            </a:extLst>
          </p:cNvPr>
          <p:cNvPicPr>
            <a:picLocks noChangeAspect="1"/>
          </p:cNvPicPr>
          <p:nvPr/>
        </p:nvPicPr>
        <p:blipFill>
          <a:blip r:embed="rId6"/>
          <a:stretch>
            <a:fillRect/>
          </a:stretch>
        </p:blipFill>
        <p:spPr>
          <a:xfrm>
            <a:off x="9548150" y="1881379"/>
            <a:ext cx="1952937" cy="1762462"/>
          </a:xfrm>
          <a:prstGeom prst="rect">
            <a:avLst/>
          </a:prstGeom>
        </p:spPr>
      </p:pic>
      <p:pic>
        <p:nvPicPr>
          <p:cNvPr id="21" name="Content Placeholder 4">
            <a:extLst>
              <a:ext uri="{FF2B5EF4-FFF2-40B4-BE49-F238E27FC236}">
                <a16:creationId xmlns:a16="http://schemas.microsoft.com/office/drawing/2014/main" id="{506F7E90-54F8-F3FA-4522-639BC9BC7FD7}"/>
              </a:ext>
            </a:extLst>
          </p:cNvPr>
          <p:cNvPicPr>
            <a:picLocks noChangeAspect="1"/>
          </p:cNvPicPr>
          <p:nvPr/>
        </p:nvPicPr>
        <p:blipFill>
          <a:blip r:embed="rId7"/>
          <a:stretch>
            <a:fillRect/>
          </a:stretch>
        </p:blipFill>
        <p:spPr>
          <a:xfrm>
            <a:off x="9515049" y="3932797"/>
            <a:ext cx="2026165" cy="1600921"/>
          </a:xfrm>
          <a:prstGeom prst="rect">
            <a:avLst/>
          </a:prstGeom>
        </p:spPr>
      </p:pic>
      <p:pic>
        <p:nvPicPr>
          <p:cNvPr id="10" name="Picture 9">
            <a:extLst>
              <a:ext uri="{FF2B5EF4-FFF2-40B4-BE49-F238E27FC236}">
                <a16:creationId xmlns:a16="http://schemas.microsoft.com/office/drawing/2014/main" id="{280D90B0-7D54-8D20-5D15-C15177C66434}"/>
              </a:ext>
            </a:extLst>
          </p:cNvPr>
          <p:cNvPicPr>
            <a:picLocks noChangeAspect="1"/>
          </p:cNvPicPr>
          <p:nvPr/>
        </p:nvPicPr>
        <p:blipFill>
          <a:blip r:embed="rId8"/>
          <a:stretch>
            <a:fillRect/>
          </a:stretch>
        </p:blipFill>
        <p:spPr>
          <a:xfrm>
            <a:off x="7904167" y="3817568"/>
            <a:ext cx="1070594" cy="1657303"/>
          </a:xfrm>
          <a:prstGeom prst="rect">
            <a:avLst/>
          </a:prstGeom>
        </p:spPr>
      </p:pic>
      <p:pic>
        <p:nvPicPr>
          <p:cNvPr id="13" name="Picture 12">
            <a:extLst>
              <a:ext uri="{FF2B5EF4-FFF2-40B4-BE49-F238E27FC236}">
                <a16:creationId xmlns:a16="http://schemas.microsoft.com/office/drawing/2014/main" id="{0FD3084E-07B1-03D3-546C-BD8F38C32615}"/>
              </a:ext>
            </a:extLst>
          </p:cNvPr>
          <p:cNvPicPr>
            <a:picLocks noChangeAspect="1"/>
          </p:cNvPicPr>
          <p:nvPr/>
        </p:nvPicPr>
        <p:blipFill>
          <a:blip r:embed="rId9"/>
          <a:stretch>
            <a:fillRect/>
          </a:stretch>
        </p:blipFill>
        <p:spPr>
          <a:xfrm>
            <a:off x="7904167" y="1826831"/>
            <a:ext cx="1163633" cy="1762462"/>
          </a:xfrm>
          <a:prstGeom prst="rect">
            <a:avLst/>
          </a:prstGeom>
        </p:spPr>
      </p:pic>
    </p:spTree>
    <p:extLst>
      <p:ext uri="{BB962C8B-B14F-4D97-AF65-F5344CB8AC3E}">
        <p14:creationId xmlns:p14="http://schemas.microsoft.com/office/powerpoint/2010/main" val="2561930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062E3-050F-26B0-9554-90FB43673861}"/>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89813AE-889D-018C-C77E-D79662D66B29}"/>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52A5CB1B-6EBD-63C3-C325-2CBCD9273CDB}"/>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Using Wood Glue &amp; Paper Gussets </a:t>
            </a:r>
          </a:p>
        </p:txBody>
      </p:sp>
      <p:pic>
        <p:nvPicPr>
          <p:cNvPr id="2" name="Picture 2">
            <a:extLst>
              <a:ext uri="{FF2B5EF4-FFF2-40B4-BE49-F238E27FC236}">
                <a16:creationId xmlns:a16="http://schemas.microsoft.com/office/drawing/2014/main" id="{C2343CAE-0F1A-5887-44DF-36E2ABFA212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200FDEE4-AE7E-4E5C-3FB1-0F6BE7715F66}"/>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C943F1D9-7A8A-0367-07D7-AA4EF28A278D}"/>
              </a:ext>
            </a:extLst>
          </p:cNvPr>
          <p:cNvSpPr>
            <a:spLocks noGrp="1"/>
          </p:cNvSpPr>
          <p:nvPr>
            <p:ph type="sldNum" sz="quarter" idx="12"/>
          </p:nvPr>
        </p:nvSpPr>
        <p:spPr/>
        <p:txBody>
          <a:bodyPr/>
          <a:lstStyle/>
          <a:p>
            <a:fld id="{39BD814E-7CDF-41AD-A6E1-A6E373A177BB}" type="slidenum">
              <a:rPr lang="en-US" smtClean="0"/>
              <a:t>17</a:t>
            </a:fld>
            <a:endParaRPr lang="en-US" dirty="0"/>
          </a:p>
        </p:txBody>
      </p:sp>
      <p:pic>
        <p:nvPicPr>
          <p:cNvPr id="8" name="Picture 7">
            <a:extLst>
              <a:ext uri="{FF2B5EF4-FFF2-40B4-BE49-F238E27FC236}">
                <a16:creationId xmlns:a16="http://schemas.microsoft.com/office/drawing/2014/main" id="{0C15D3F4-C343-C077-5EF8-50CFAAE68048}"/>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TextBox 6">
            <a:extLst>
              <a:ext uri="{FF2B5EF4-FFF2-40B4-BE49-F238E27FC236}">
                <a16:creationId xmlns:a16="http://schemas.microsoft.com/office/drawing/2014/main" id="{C82AF15C-3044-2707-1471-9C375F5154FD}"/>
              </a:ext>
            </a:extLst>
          </p:cNvPr>
          <p:cNvSpPr txBox="1"/>
          <p:nvPr/>
        </p:nvSpPr>
        <p:spPr>
          <a:xfrm>
            <a:off x="230444" y="4542967"/>
            <a:ext cx="11834556" cy="2246769"/>
          </a:xfrm>
          <a:prstGeom prst="rect">
            <a:avLst/>
          </a:prstGeom>
          <a:noFill/>
        </p:spPr>
        <p:txBody>
          <a:bodyPr wrap="square" rtlCol="0">
            <a:spAutoFit/>
          </a:bodyPr>
          <a:lstStyle/>
          <a:p>
            <a:pPr marL="342900" indent="-342900">
              <a:buFont typeface="+mj-lt"/>
              <a:buAutoNum type="arabicPeriod"/>
            </a:pPr>
            <a:r>
              <a:rPr lang="en-US" sz="2000" b="1" dirty="0">
                <a:solidFill>
                  <a:srgbClr val="026E94"/>
                </a:solidFill>
              </a:rPr>
              <a:t>Add a small amount of glue to the plastic cup.</a:t>
            </a:r>
          </a:p>
          <a:p>
            <a:pPr marL="342900" indent="-342900">
              <a:buFont typeface="+mj-lt"/>
              <a:buAutoNum type="arabicPeriod"/>
            </a:pPr>
            <a:endParaRPr lang="en-US" sz="1000" b="1" dirty="0">
              <a:solidFill>
                <a:srgbClr val="026E94"/>
              </a:solidFill>
            </a:endParaRPr>
          </a:p>
          <a:p>
            <a:pPr marL="342900" indent="-342900">
              <a:buFont typeface="+mj-lt"/>
              <a:buAutoNum type="arabicPeriod"/>
            </a:pPr>
            <a:r>
              <a:rPr lang="en-US" sz="2000" b="1" dirty="0">
                <a:solidFill>
                  <a:srgbClr val="026E94"/>
                </a:solidFill>
              </a:rPr>
              <a:t>Use stir-stick to apply a thin dab of glue to area where two pieces of wood will connect.</a:t>
            </a:r>
          </a:p>
          <a:p>
            <a:pPr marL="342900" indent="-342900">
              <a:buFont typeface="+mj-lt"/>
              <a:buAutoNum type="arabicPeriod"/>
            </a:pPr>
            <a:endParaRPr lang="en-US" sz="1000" b="1" dirty="0">
              <a:solidFill>
                <a:srgbClr val="026E94"/>
              </a:solidFill>
            </a:endParaRPr>
          </a:p>
          <a:p>
            <a:pPr marL="342900" indent="-342900">
              <a:buFont typeface="+mj-lt"/>
              <a:buAutoNum type="arabicPeriod"/>
            </a:pPr>
            <a:r>
              <a:rPr lang="en-US" sz="2000" b="1" dirty="0">
                <a:solidFill>
                  <a:srgbClr val="026E94"/>
                </a:solidFill>
              </a:rPr>
              <a:t>Cut-out the green paper gussets as needed; these will add strength to the glued wood.</a:t>
            </a:r>
          </a:p>
          <a:p>
            <a:pPr marL="342900" indent="-342900">
              <a:buFont typeface="+mj-lt"/>
              <a:buAutoNum type="arabicPeriod"/>
            </a:pPr>
            <a:endParaRPr lang="en-US" sz="1000" b="1" dirty="0">
              <a:solidFill>
                <a:srgbClr val="026E94"/>
              </a:solidFill>
            </a:endParaRPr>
          </a:p>
          <a:p>
            <a:pPr marL="342900" indent="-342900">
              <a:buFont typeface="+mj-lt"/>
              <a:buAutoNum type="arabicPeriod"/>
            </a:pPr>
            <a:r>
              <a:rPr lang="en-US" sz="2000" b="1" dirty="0">
                <a:solidFill>
                  <a:srgbClr val="026E94"/>
                </a:solidFill>
              </a:rPr>
              <a:t>Use a thin layer of glue when applying the GREEN PAPER triangular gussets; too much will soak the paper.</a:t>
            </a:r>
          </a:p>
          <a:p>
            <a:pPr marL="342900" indent="-342900">
              <a:buFont typeface="+mj-lt"/>
              <a:buAutoNum type="arabicPeriod"/>
            </a:pPr>
            <a:endParaRPr lang="en-US" sz="1000" b="1" dirty="0">
              <a:solidFill>
                <a:srgbClr val="026E94"/>
              </a:solidFill>
            </a:endParaRPr>
          </a:p>
          <a:p>
            <a:pPr marL="342900" indent="-342900">
              <a:buFont typeface="+mj-lt"/>
              <a:buAutoNum type="arabicPeriod"/>
            </a:pPr>
            <a:r>
              <a:rPr lang="en-US" sz="2000" b="1" dirty="0">
                <a:solidFill>
                  <a:srgbClr val="026E94"/>
                </a:solidFill>
              </a:rPr>
              <a:t>Position the gussets on the glued sections and let the assembly dry.</a:t>
            </a:r>
          </a:p>
        </p:txBody>
      </p:sp>
      <p:pic>
        <p:nvPicPr>
          <p:cNvPr id="9" name="Picture 8">
            <a:extLst>
              <a:ext uri="{FF2B5EF4-FFF2-40B4-BE49-F238E27FC236}">
                <a16:creationId xmlns:a16="http://schemas.microsoft.com/office/drawing/2014/main" id="{6A63E8EE-41D1-8036-9FF7-BEFDDCB61807}"/>
              </a:ext>
            </a:extLst>
          </p:cNvPr>
          <p:cNvPicPr>
            <a:picLocks noChangeAspect="1"/>
          </p:cNvPicPr>
          <p:nvPr/>
        </p:nvPicPr>
        <p:blipFill>
          <a:blip r:embed="rId6">
            <a:extLst>
              <a:ext uri="{28A0092B-C50C-407E-A947-70E740481C1C}">
                <a14:useLocalDpi xmlns:a14="http://schemas.microsoft.com/office/drawing/2010/main" val="0"/>
              </a:ext>
            </a:extLst>
          </a:blip>
          <a:srcRect l="1400" r="1445"/>
          <a:stretch>
            <a:fillRect/>
          </a:stretch>
        </p:blipFill>
        <p:spPr>
          <a:xfrm>
            <a:off x="3243914" y="2069553"/>
            <a:ext cx="1519667" cy="2085556"/>
          </a:xfrm>
          <a:prstGeom prst="rect">
            <a:avLst/>
          </a:prstGeom>
        </p:spPr>
      </p:pic>
      <p:pic>
        <p:nvPicPr>
          <p:cNvPr id="10" name="Picture 9">
            <a:extLst>
              <a:ext uri="{FF2B5EF4-FFF2-40B4-BE49-F238E27FC236}">
                <a16:creationId xmlns:a16="http://schemas.microsoft.com/office/drawing/2014/main" id="{09A23C50-E9BE-DB5E-4B48-6E899122B2C1}"/>
              </a:ext>
            </a:extLst>
          </p:cNvPr>
          <p:cNvPicPr>
            <a:picLocks noChangeAspect="1"/>
          </p:cNvPicPr>
          <p:nvPr/>
        </p:nvPicPr>
        <p:blipFill>
          <a:blip r:embed="rId7">
            <a:extLst>
              <a:ext uri="{28A0092B-C50C-407E-A947-70E740481C1C}">
                <a14:useLocalDpi xmlns:a14="http://schemas.microsoft.com/office/drawing/2010/main" val="0"/>
              </a:ext>
            </a:extLst>
          </a:blip>
          <a:srcRect t="48638" r="60721" b="10932"/>
          <a:stretch>
            <a:fillRect/>
          </a:stretch>
        </p:blipFill>
        <p:spPr>
          <a:xfrm>
            <a:off x="1092479" y="2069553"/>
            <a:ext cx="1519667" cy="2085556"/>
          </a:xfrm>
          <a:prstGeom prst="rect">
            <a:avLst/>
          </a:prstGeom>
        </p:spPr>
      </p:pic>
      <p:pic>
        <p:nvPicPr>
          <p:cNvPr id="11" name="Picture 10">
            <a:extLst>
              <a:ext uri="{FF2B5EF4-FFF2-40B4-BE49-F238E27FC236}">
                <a16:creationId xmlns:a16="http://schemas.microsoft.com/office/drawing/2014/main" id="{81554F19-EDE5-0407-1734-8CC99893C32E}"/>
              </a:ext>
            </a:extLst>
          </p:cNvPr>
          <p:cNvPicPr>
            <a:picLocks noChangeAspect="1"/>
          </p:cNvPicPr>
          <p:nvPr/>
        </p:nvPicPr>
        <p:blipFill>
          <a:blip r:embed="rId8">
            <a:extLst>
              <a:ext uri="{28A0092B-C50C-407E-A947-70E740481C1C}">
                <a14:useLocalDpi xmlns:a14="http://schemas.microsoft.com/office/drawing/2010/main" val="0"/>
              </a:ext>
            </a:extLst>
          </a:blip>
          <a:srcRect l="33752" t="25273" r="25163" b="40035"/>
          <a:stretch>
            <a:fillRect/>
          </a:stretch>
        </p:blipFill>
        <p:spPr>
          <a:xfrm>
            <a:off x="7838338" y="2023796"/>
            <a:ext cx="1580621" cy="2103020"/>
          </a:xfrm>
          <a:prstGeom prst="rect">
            <a:avLst/>
          </a:prstGeom>
        </p:spPr>
      </p:pic>
      <p:pic>
        <p:nvPicPr>
          <p:cNvPr id="12" name="Picture 11">
            <a:extLst>
              <a:ext uri="{FF2B5EF4-FFF2-40B4-BE49-F238E27FC236}">
                <a16:creationId xmlns:a16="http://schemas.microsoft.com/office/drawing/2014/main" id="{638846C7-47EC-A749-726E-520E9F55EB47}"/>
              </a:ext>
            </a:extLst>
          </p:cNvPr>
          <p:cNvPicPr>
            <a:picLocks noChangeAspect="1"/>
          </p:cNvPicPr>
          <p:nvPr/>
        </p:nvPicPr>
        <p:blipFill>
          <a:blip r:embed="rId9">
            <a:extLst>
              <a:ext uri="{28A0092B-C50C-407E-A947-70E740481C1C}">
                <a14:useLocalDpi xmlns:a14="http://schemas.microsoft.com/office/drawing/2010/main" val="0"/>
              </a:ext>
            </a:extLst>
          </a:blip>
          <a:srcRect l="27889" t="34815" r="31026" b="23650"/>
          <a:stretch>
            <a:fillRect/>
          </a:stretch>
        </p:blipFill>
        <p:spPr>
          <a:xfrm>
            <a:off x="10085494" y="2041374"/>
            <a:ext cx="1547085" cy="2085442"/>
          </a:xfrm>
          <a:prstGeom prst="rect">
            <a:avLst/>
          </a:prstGeom>
        </p:spPr>
      </p:pic>
      <p:sp>
        <p:nvSpPr>
          <p:cNvPr id="13" name="TextBox 12">
            <a:extLst>
              <a:ext uri="{FF2B5EF4-FFF2-40B4-BE49-F238E27FC236}">
                <a16:creationId xmlns:a16="http://schemas.microsoft.com/office/drawing/2014/main" id="{4EDEDDE2-E796-8F99-417A-C4E65040DCD1}"/>
              </a:ext>
            </a:extLst>
          </p:cNvPr>
          <p:cNvSpPr txBox="1"/>
          <p:nvPr/>
        </p:nvSpPr>
        <p:spPr>
          <a:xfrm>
            <a:off x="1526884" y="1579709"/>
            <a:ext cx="340158" cy="461665"/>
          </a:xfrm>
          <a:prstGeom prst="rect">
            <a:avLst/>
          </a:prstGeom>
          <a:noFill/>
        </p:spPr>
        <p:txBody>
          <a:bodyPr wrap="none" rtlCol="0">
            <a:spAutoFit/>
          </a:bodyPr>
          <a:lstStyle/>
          <a:p>
            <a:r>
              <a:rPr lang="en-US" sz="2400" b="1" dirty="0"/>
              <a:t>1</a:t>
            </a:r>
          </a:p>
        </p:txBody>
      </p:sp>
      <p:sp>
        <p:nvSpPr>
          <p:cNvPr id="14" name="TextBox 13">
            <a:extLst>
              <a:ext uri="{FF2B5EF4-FFF2-40B4-BE49-F238E27FC236}">
                <a16:creationId xmlns:a16="http://schemas.microsoft.com/office/drawing/2014/main" id="{1EE07A12-0157-EB61-66F5-0D34132FD156}"/>
              </a:ext>
            </a:extLst>
          </p:cNvPr>
          <p:cNvSpPr txBox="1"/>
          <p:nvPr/>
        </p:nvSpPr>
        <p:spPr>
          <a:xfrm>
            <a:off x="5770017" y="1579709"/>
            <a:ext cx="340158" cy="461665"/>
          </a:xfrm>
          <a:prstGeom prst="rect">
            <a:avLst/>
          </a:prstGeom>
          <a:noFill/>
        </p:spPr>
        <p:txBody>
          <a:bodyPr wrap="square" rtlCol="0">
            <a:spAutoFit/>
          </a:bodyPr>
          <a:lstStyle/>
          <a:p>
            <a:r>
              <a:rPr lang="en-US" sz="2400" b="1" dirty="0"/>
              <a:t>3</a:t>
            </a:r>
          </a:p>
        </p:txBody>
      </p:sp>
      <p:sp>
        <p:nvSpPr>
          <p:cNvPr id="15" name="TextBox 14">
            <a:extLst>
              <a:ext uri="{FF2B5EF4-FFF2-40B4-BE49-F238E27FC236}">
                <a16:creationId xmlns:a16="http://schemas.microsoft.com/office/drawing/2014/main" id="{FEC51E4D-0DAB-14D9-EEDB-436E388B8C06}"/>
              </a:ext>
            </a:extLst>
          </p:cNvPr>
          <p:cNvSpPr txBox="1"/>
          <p:nvPr/>
        </p:nvSpPr>
        <p:spPr>
          <a:xfrm>
            <a:off x="8132291" y="1579709"/>
            <a:ext cx="409086" cy="461665"/>
          </a:xfrm>
          <a:prstGeom prst="rect">
            <a:avLst/>
          </a:prstGeom>
          <a:noFill/>
        </p:spPr>
        <p:txBody>
          <a:bodyPr wrap="none" rtlCol="0">
            <a:spAutoFit/>
          </a:bodyPr>
          <a:lstStyle/>
          <a:p>
            <a:r>
              <a:rPr lang="en-US" sz="2400" b="1" dirty="0"/>
              <a:t>4 </a:t>
            </a:r>
          </a:p>
        </p:txBody>
      </p:sp>
      <p:pic>
        <p:nvPicPr>
          <p:cNvPr id="16" name="Picture 15">
            <a:extLst>
              <a:ext uri="{FF2B5EF4-FFF2-40B4-BE49-F238E27FC236}">
                <a16:creationId xmlns:a16="http://schemas.microsoft.com/office/drawing/2014/main" id="{11A6E55B-6332-940E-9358-6469C3C0C6A0}"/>
              </a:ext>
            </a:extLst>
          </p:cNvPr>
          <p:cNvPicPr>
            <a:picLocks noChangeAspect="1"/>
          </p:cNvPicPr>
          <p:nvPr/>
        </p:nvPicPr>
        <p:blipFill>
          <a:blip r:embed="rId10">
            <a:extLst>
              <a:ext uri="{28A0092B-C50C-407E-A947-70E740481C1C}">
                <a14:useLocalDpi xmlns:a14="http://schemas.microsoft.com/office/drawing/2010/main" val="0"/>
              </a:ext>
            </a:extLst>
          </a:blip>
          <a:srcRect l="20370" t="18889" r="11346" b="18333"/>
          <a:stretch>
            <a:fillRect/>
          </a:stretch>
        </p:blipFill>
        <p:spPr>
          <a:xfrm>
            <a:off x="5452622" y="2052085"/>
            <a:ext cx="1715602" cy="2103020"/>
          </a:xfrm>
          <a:prstGeom prst="rect">
            <a:avLst/>
          </a:prstGeom>
        </p:spPr>
      </p:pic>
      <p:sp>
        <p:nvSpPr>
          <p:cNvPr id="17" name="TextBox 16">
            <a:extLst>
              <a:ext uri="{FF2B5EF4-FFF2-40B4-BE49-F238E27FC236}">
                <a16:creationId xmlns:a16="http://schemas.microsoft.com/office/drawing/2014/main" id="{D713E020-6DD1-C278-BDFF-AF24365B2FEF}"/>
              </a:ext>
            </a:extLst>
          </p:cNvPr>
          <p:cNvSpPr txBox="1"/>
          <p:nvPr/>
        </p:nvSpPr>
        <p:spPr>
          <a:xfrm>
            <a:off x="3629567" y="1579709"/>
            <a:ext cx="340158" cy="461665"/>
          </a:xfrm>
          <a:prstGeom prst="rect">
            <a:avLst/>
          </a:prstGeom>
          <a:noFill/>
        </p:spPr>
        <p:txBody>
          <a:bodyPr wrap="none" rtlCol="0">
            <a:spAutoFit/>
          </a:bodyPr>
          <a:lstStyle/>
          <a:p>
            <a:r>
              <a:rPr lang="en-US" sz="2400" b="1" dirty="0"/>
              <a:t>2</a:t>
            </a:r>
          </a:p>
        </p:txBody>
      </p:sp>
      <p:sp>
        <p:nvSpPr>
          <p:cNvPr id="18" name="TextBox 17">
            <a:extLst>
              <a:ext uri="{FF2B5EF4-FFF2-40B4-BE49-F238E27FC236}">
                <a16:creationId xmlns:a16="http://schemas.microsoft.com/office/drawing/2014/main" id="{4D0D4564-0EF4-3272-530E-702FA03D17D5}"/>
              </a:ext>
            </a:extLst>
          </p:cNvPr>
          <p:cNvSpPr txBox="1"/>
          <p:nvPr/>
        </p:nvSpPr>
        <p:spPr>
          <a:xfrm>
            <a:off x="10477530" y="1551420"/>
            <a:ext cx="340158" cy="461665"/>
          </a:xfrm>
          <a:prstGeom prst="rect">
            <a:avLst/>
          </a:prstGeom>
          <a:noFill/>
        </p:spPr>
        <p:txBody>
          <a:bodyPr wrap="none" rtlCol="0">
            <a:spAutoFit/>
          </a:bodyPr>
          <a:lstStyle/>
          <a:p>
            <a:r>
              <a:rPr lang="en-US" sz="2400" b="1" dirty="0"/>
              <a:t>5</a:t>
            </a:r>
          </a:p>
        </p:txBody>
      </p:sp>
    </p:spTree>
    <p:extLst>
      <p:ext uri="{BB962C8B-B14F-4D97-AF65-F5344CB8AC3E}">
        <p14:creationId xmlns:p14="http://schemas.microsoft.com/office/powerpoint/2010/main" val="3562247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41A22-C52A-E000-43C3-8AC6F4B01D4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3CB2183-30B0-B56B-C1AA-F538CE6F17F8}"/>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75D1DF86-C22A-6958-610E-1626D305FD51}"/>
              </a:ext>
            </a:extLst>
          </p:cNvPr>
          <p:cNvSpPr txBox="1">
            <a:spLocks noGrp="1"/>
          </p:cNvSpPr>
          <p:nvPr>
            <p:ph type="title"/>
          </p:nvPr>
        </p:nvSpPr>
        <p:spPr>
          <a:xfrm>
            <a:off x="1673134" y="353230"/>
            <a:ext cx="9032966" cy="707886"/>
          </a:xfrm>
          <a:prstGeom prst="rect">
            <a:avLst/>
          </a:prstGeom>
          <a:noFill/>
        </p:spPr>
        <p:txBody>
          <a:bodyPr wrap="square" rtlCol="0">
            <a:spAutoFit/>
          </a:bodyPr>
          <a:lstStyle/>
          <a:p>
            <a:pP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Tools Needed from Tool Kit </a:t>
            </a:r>
          </a:p>
        </p:txBody>
      </p:sp>
      <p:pic>
        <p:nvPicPr>
          <p:cNvPr id="2" name="Picture 2">
            <a:extLst>
              <a:ext uri="{FF2B5EF4-FFF2-40B4-BE49-F238E27FC236}">
                <a16:creationId xmlns:a16="http://schemas.microsoft.com/office/drawing/2014/main" id="{F502B7DB-6444-8742-7F1C-DCC66ABD7E3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2DCF4D0B-2E78-0154-E1DC-0884A77DE5BF}"/>
              </a:ext>
            </a:extLst>
          </p:cNvPr>
          <p:cNvSpPr>
            <a:spLocks noGrp="1"/>
          </p:cNvSpPr>
          <p:nvPr>
            <p:ph type="sldNum" sz="quarter" idx="12"/>
          </p:nvPr>
        </p:nvSpPr>
        <p:spPr/>
        <p:txBody>
          <a:bodyPr/>
          <a:lstStyle/>
          <a:p>
            <a:fld id="{39BD814E-7CDF-41AD-A6E1-A6E373A177BB}" type="slidenum">
              <a:rPr lang="en-US" smtClean="0"/>
              <a:t>18</a:t>
            </a:fld>
            <a:endParaRPr lang="en-US" dirty="0"/>
          </a:p>
        </p:txBody>
      </p:sp>
      <p:pic>
        <p:nvPicPr>
          <p:cNvPr id="8" name="Picture 7">
            <a:extLst>
              <a:ext uri="{FF2B5EF4-FFF2-40B4-BE49-F238E27FC236}">
                <a16:creationId xmlns:a16="http://schemas.microsoft.com/office/drawing/2014/main" id="{9D80D43D-D63F-D44B-5627-9FDF1DA80CAA}"/>
              </a:ext>
            </a:extLst>
          </p:cNvPr>
          <p:cNvPicPr>
            <a:picLocks noChangeAspect="1"/>
          </p:cNvPicPr>
          <p:nvPr/>
        </p:nvPicPr>
        <p:blipFill>
          <a:blip r:embed="rId5"/>
          <a:stretch>
            <a:fillRect/>
          </a:stretch>
        </p:blipFill>
        <p:spPr>
          <a:xfrm>
            <a:off x="11040531" y="353539"/>
            <a:ext cx="1146702" cy="594725"/>
          </a:xfrm>
          <a:prstGeom prst="rect">
            <a:avLst/>
          </a:prstGeom>
        </p:spPr>
      </p:pic>
      <p:graphicFrame>
        <p:nvGraphicFramePr>
          <p:cNvPr id="9" name="object 2">
            <a:extLst>
              <a:ext uri="{FF2B5EF4-FFF2-40B4-BE49-F238E27FC236}">
                <a16:creationId xmlns:a16="http://schemas.microsoft.com/office/drawing/2014/main" id="{B23ED010-BE6B-824A-467E-FF18CA3A3CEB}"/>
              </a:ext>
            </a:extLst>
          </p:cNvPr>
          <p:cNvGraphicFramePr>
            <a:graphicFrameLocks noGrp="1"/>
          </p:cNvGraphicFramePr>
          <p:nvPr>
            <p:extLst>
              <p:ext uri="{D42A27DB-BD31-4B8C-83A1-F6EECF244321}">
                <p14:modId xmlns:p14="http://schemas.microsoft.com/office/powerpoint/2010/main" val="2439445837"/>
              </p:ext>
            </p:extLst>
          </p:nvPr>
        </p:nvGraphicFramePr>
        <p:xfrm>
          <a:off x="1043609" y="2031601"/>
          <a:ext cx="8612675" cy="4407299"/>
        </p:xfrm>
        <a:graphic>
          <a:graphicData uri="http://schemas.openxmlformats.org/drawingml/2006/table">
            <a:tbl>
              <a:tblPr firstRow="1" bandRow="1"/>
              <a:tblGrid>
                <a:gridCol w="7490791">
                  <a:extLst>
                    <a:ext uri="{9D8B030D-6E8A-4147-A177-3AD203B41FA5}">
                      <a16:colId xmlns:a16="http://schemas.microsoft.com/office/drawing/2014/main" val="20000"/>
                    </a:ext>
                  </a:extLst>
                </a:gridCol>
                <a:gridCol w="1121884">
                  <a:extLst>
                    <a:ext uri="{9D8B030D-6E8A-4147-A177-3AD203B41FA5}">
                      <a16:colId xmlns:a16="http://schemas.microsoft.com/office/drawing/2014/main" val="20001"/>
                    </a:ext>
                  </a:extLst>
                </a:gridCol>
              </a:tblGrid>
              <a:tr h="417844">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gn="ctr">
                        <a:lnSpc>
                          <a:spcPts val="1595"/>
                        </a:lnSpc>
                        <a:spcBef>
                          <a:spcPts val="495"/>
                        </a:spcBef>
                      </a:pPr>
                      <a:r>
                        <a:rPr lang="en-US" sz="2400" b="1" dirty="0">
                          <a:latin typeface="+mn-lt"/>
                          <a:cs typeface="Arial"/>
                        </a:rPr>
                        <a:t>Used Today for Lifter + Cube and Rotating Platform Builds</a:t>
                      </a:r>
                      <a:endParaRPr sz="2800" dirty="0">
                        <a:latin typeface="+mn-lt"/>
                        <a:cs typeface="Arial"/>
                      </a:endParaRPr>
                    </a:p>
                  </a:txBody>
                  <a:tcPr marL="0" marR="0" marT="62865" marB="0" anchor="b">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solidFill>
                      <a:srgbClr val="777777">
                        <a:lumMod val="40000"/>
                        <a:lumOff val="60000"/>
                      </a:srgbClr>
                    </a:solid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59055" algn="ctr">
                        <a:lnSpc>
                          <a:spcPts val="1595"/>
                        </a:lnSpc>
                        <a:spcBef>
                          <a:spcPts val="495"/>
                        </a:spcBef>
                      </a:pPr>
                      <a:r>
                        <a:rPr sz="1800" b="1" spc="-10" dirty="0">
                          <a:latin typeface="+mn-lt"/>
                          <a:cs typeface="Arial"/>
                        </a:rPr>
                        <a:t>Quantity</a:t>
                      </a:r>
                      <a:endParaRPr sz="1800" dirty="0">
                        <a:latin typeface="+mn-lt"/>
                        <a:cs typeface="Arial"/>
                      </a:endParaRPr>
                    </a:p>
                  </a:txBody>
                  <a:tcPr marL="0" marR="0" marT="62865"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solidFill>
                      <a:srgbClr val="777777">
                        <a:lumMod val="40000"/>
                        <a:lumOff val="60000"/>
                      </a:srgbClr>
                    </a:solidFill>
                  </a:tcPr>
                </a:tc>
                <a:extLst>
                  <a:ext uri="{0D108BD9-81ED-4DB2-BD59-A6C34878D82A}">
                    <a16:rowId xmlns:a16="http://schemas.microsoft.com/office/drawing/2014/main" val="10000"/>
                  </a:ext>
                </a:extLst>
              </a:tr>
              <a:tr h="381000">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865"/>
                        </a:spcBef>
                      </a:pPr>
                      <a:r>
                        <a:rPr lang="en-US" sz="2000" b="1" dirty="0">
                          <a:solidFill>
                            <a:srgbClr val="026E94"/>
                          </a:solidFill>
                          <a:latin typeface="+mn-lt"/>
                          <a:cs typeface="Arial"/>
                        </a:rPr>
                        <a:t>Safety Glasses with clear lens (1 per student)</a:t>
                      </a:r>
                      <a:endParaRPr sz="2000" b="1" dirty="0">
                        <a:solidFill>
                          <a:srgbClr val="026E94"/>
                        </a:solidFill>
                        <a:latin typeface="+mn-lt"/>
                        <a:cs typeface="Arial"/>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solidFill>
                      <a:srgbClr val="FFFFF7">
                        <a:lumMod val="90000"/>
                      </a:srgbClr>
                    </a:solid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865"/>
                        </a:spcBef>
                      </a:pPr>
                      <a:r>
                        <a:rPr lang="en-US" sz="1800" b="1" dirty="0">
                          <a:latin typeface="+mn-lt"/>
                          <a:cs typeface="Arial"/>
                        </a:rPr>
                        <a:t>4</a:t>
                      </a:r>
                      <a:endParaRPr sz="1800" b="1" dirty="0">
                        <a:latin typeface="+mn-lt"/>
                        <a:cs typeface="Arial"/>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solidFill>
                      <a:srgbClr val="FFFFF7">
                        <a:lumMod val="90000"/>
                      </a:srgbClr>
                    </a:solidFill>
                  </a:tcPr>
                </a:tc>
                <a:extLst>
                  <a:ext uri="{0D108BD9-81ED-4DB2-BD59-A6C34878D82A}">
                    <a16:rowId xmlns:a16="http://schemas.microsoft.com/office/drawing/2014/main" val="10001"/>
                  </a:ext>
                </a:extLst>
              </a:tr>
              <a:tr h="356870">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495"/>
                        </a:spcBef>
                      </a:pPr>
                      <a:r>
                        <a:rPr lang="en-US" sz="2000" b="1" dirty="0">
                          <a:solidFill>
                            <a:srgbClr val="026E94"/>
                          </a:solidFill>
                          <a:latin typeface="+mn-lt"/>
                          <a:cs typeface="Arial"/>
                        </a:rPr>
                        <a:t>Acrylic Ruler (1/8-inch divisions)</a:t>
                      </a:r>
                      <a:endParaRPr sz="2000" b="1" dirty="0">
                        <a:solidFill>
                          <a:srgbClr val="026E94"/>
                        </a:solidFill>
                        <a:latin typeface="+mn-lt"/>
                        <a:cs typeface="Arial"/>
                      </a:endParaRPr>
                    </a:p>
                  </a:txBody>
                  <a:tcPr marL="0" marR="0" marT="62865"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solidFill>
                      <a:srgbClr val="FFFFF7">
                        <a:lumMod val="90000"/>
                      </a:srgbClr>
                    </a:solid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495"/>
                        </a:spcBef>
                      </a:pPr>
                      <a:r>
                        <a:rPr sz="1800" b="1" dirty="0">
                          <a:latin typeface="+mn-lt"/>
                          <a:cs typeface="Arial"/>
                        </a:rPr>
                        <a:t>1</a:t>
                      </a:r>
                    </a:p>
                  </a:txBody>
                  <a:tcPr marL="0" marR="0" marT="62865"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solidFill>
                      <a:srgbClr val="FFFFF7">
                        <a:lumMod val="90000"/>
                      </a:srgbClr>
                    </a:solidFill>
                  </a:tcPr>
                </a:tc>
                <a:extLst>
                  <a:ext uri="{0D108BD9-81ED-4DB2-BD59-A6C34878D82A}">
                    <a16:rowId xmlns:a16="http://schemas.microsoft.com/office/drawing/2014/main" val="10002"/>
                  </a:ext>
                </a:extLst>
              </a:tr>
              <a:tr h="405823">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500"/>
                        </a:spcBef>
                      </a:pPr>
                      <a:r>
                        <a:rPr lang="en-US" sz="2000" b="1" dirty="0">
                          <a:solidFill>
                            <a:srgbClr val="026E94"/>
                          </a:solidFill>
                          <a:latin typeface="+mn-lt"/>
                          <a:cs typeface="Arial"/>
                        </a:rPr>
                        <a:t>Scissors (1 pair)</a:t>
                      </a:r>
                      <a:endParaRPr sz="2000" b="1" dirty="0">
                        <a:solidFill>
                          <a:srgbClr val="026E94"/>
                        </a:solidFill>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7">
                        <a:lumMod val="90000"/>
                      </a:srgbClr>
                    </a:solid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500"/>
                        </a:spcBef>
                      </a:pPr>
                      <a:r>
                        <a:rPr sz="1800" b="1" dirty="0">
                          <a:latin typeface="+mn-lt"/>
                          <a:cs typeface="Arial"/>
                        </a:rPr>
                        <a:t>1</a:t>
                      </a: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7">
                        <a:lumMod val="90000"/>
                      </a:srgbClr>
                    </a:solidFill>
                  </a:tcPr>
                </a:tc>
                <a:extLst>
                  <a:ext uri="{0D108BD9-81ED-4DB2-BD59-A6C34878D82A}">
                    <a16:rowId xmlns:a16="http://schemas.microsoft.com/office/drawing/2014/main" val="10003"/>
                  </a:ext>
                </a:extLst>
              </a:tr>
              <a:tr h="380307">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gn="ctr">
                        <a:lnSpc>
                          <a:spcPts val="1595"/>
                        </a:lnSpc>
                        <a:spcBef>
                          <a:spcPts val="495"/>
                        </a:spcBef>
                      </a:pPr>
                      <a:r>
                        <a:rPr lang="en-US" sz="2400" b="1" dirty="0">
                          <a:latin typeface="+mn-lt"/>
                          <a:cs typeface="Arial"/>
                        </a:rPr>
                        <a:t>Save for Later (Use at School &amp; on Challenge Day):</a:t>
                      </a:r>
                      <a:endParaRPr sz="2400" dirty="0">
                        <a:latin typeface="+mn-lt"/>
                        <a:cs typeface="Arial"/>
                      </a:endParaRPr>
                    </a:p>
                  </a:txBody>
                  <a:tcPr marL="0" marR="0" marT="62865" marB="0" anchor="b">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solidFill>
                      <a:srgbClr val="777777">
                        <a:lumMod val="40000"/>
                        <a:lumOff val="60000"/>
                      </a:srgbClr>
                    </a:solid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59055" algn="ctr">
                        <a:lnSpc>
                          <a:spcPts val="1595"/>
                        </a:lnSpc>
                        <a:spcBef>
                          <a:spcPts val="495"/>
                        </a:spcBef>
                      </a:pPr>
                      <a:r>
                        <a:rPr sz="1800" b="1" spc="-10" dirty="0">
                          <a:latin typeface="+mn-lt"/>
                          <a:cs typeface="Arial"/>
                        </a:rPr>
                        <a:t>Quantity</a:t>
                      </a:r>
                      <a:endParaRPr sz="1800" dirty="0">
                        <a:latin typeface="+mn-lt"/>
                        <a:cs typeface="Arial"/>
                      </a:endParaRPr>
                    </a:p>
                  </a:txBody>
                  <a:tcPr marL="0" marR="0" marT="62865"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solidFill>
                      <a:srgbClr val="777777">
                        <a:lumMod val="40000"/>
                        <a:lumOff val="60000"/>
                      </a:srgbClr>
                    </a:solidFill>
                  </a:tcPr>
                </a:tc>
                <a:extLst>
                  <a:ext uri="{0D108BD9-81ED-4DB2-BD59-A6C34878D82A}">
                    <a16:rowId xmlns:a16="http://schemas.microsoft.com/office/drawing/2014/main" val="10004"/>
                  </a:ext>
                </a:extLst>
              </a:tr>
              <a:tr h="405823">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495"/>
                        </a:spcBef>
                      </a:pPr>
                      <a:r>
                        <a:rPr lang="en-US" sz="2000" dirty="0">
                          <a:latin typeface="+mn-lt"/>
                          <a:cs typeface="Arial"/>
                        </a:rPr>
                        <a:t>Bench Hook / Miter Box (</a:t>
                      </a:r>
                      <a:r>
                        <a:rPr lang="en-US" sz="2000" b="0" dirty="0">
                          <a:latin typeface="+mn-lt"/>
                          <a:cs typeface="Arial"/>
                        </a:rPr>
                        <a:t>double-sided, 3/8-inch slots)</a:t>
                      </a:r>
                      <a:endParaRPr sz="2000" b="0" dirty="0">
                        <a:latin typeface="+mn-lt"/>
                        <a:cs typeface="Arial"/>
                      </a:endParaRPr>
                    </a:p>
                  </a:txBody>
                  <a:tcPr marL="0" marR="0" marT="62865" marB="0" anchor="ctr">
                    <a:lnL w="6350">
                      <a:solidFill>
                        <a:srgbClr val="000000"/>
                      </a:solidFill>
                      <a:prstDash val="solid"/>
                    </a:lnL>
                    <a:lnR w="6350">
                      <a:solidFill>
                        <a:srgbClr val="000000"/>
                      </a:solidFill>
                      <a:prstDash val="solid"/>
                    </a:lnR>
                    <a:lnT w="6350" cap="flat" cmpd="sng" algn="ctr">
                      <a:solidFill>
                        <a:srgbClr val="000000"/>
                      </a:solidFill>
                      <a:prstDash val="solid"/>
                      <a:round/>
                      <a:headEnd type="none" w="med" len="med"/>
                      <a:tailEnd type="none" w="med" len="me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495"/>
                        </a:spcBef>
                      </a:pPr>
                      <a:r>
                        <a:rPr lang="en-US" sz="1800" b="1" dirty="0">
                          <a:latin typeface="+mn-lt"/>
                          <a:cs typeface="Arial"/>
                        </a:rPr>
                        <a:t>1</a:t>
                      </a:r>
                      <a:endParaRPr sz="1800" b="1" dirty="0">
                        <a:latin typeface="+mn-lt"/>
                        <a:cs typeface="Arial"/>
                      </a:endParaRPr>
                    </a:p>
                  </a:txBody>
                  <a:tcPr marL="0" marR="0" marT="62865" marB="0" anchor="ctr">
                    <a:lnL w="6350">
                      <a:solidFill>
                        <a:srgbClr val="000000"/>
                      </a:solidFill>
                      <a:prstDash val="solid"/>
                    </a:lnL>
                    <a:lnR w="6350">
                      <a:solidFill>
                        <a:srgbClr val="000000"/>
                      </a:solidFill>
                      <a:prstDash val="solid"/>
                    </a:lnR>
                    <a:lnT w="6350" cap="flat" cmpd="sng" algn="ctr">
                      <a:solidFill>
                        <a:srgbClr val="000000"/>
                      </a:solidFill>
                      <a:prstDash val="solid"/>
                      <a:round/>
                      <a:headEnd type="none" w="med" len="med"/>
                      <a:tailEnd type="none" w="med" len="me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81000">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500"/>
                        </a:spcBef>
                      </a:pPr>
                      <a:r>
                        <a:rPr lang="en-US" sz="2000" dirty="0">
                          <a:latin typeface="+mn-lt"/>
                          <a:cs typeface="Arial"/>
                        </a:rPr>
                        <a:t>C-Clamp (3-inch)</a:t>
                      </a:r>
                      <a:endParaRPr sz="2000"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500"/>
                        </a:spcBef>
                      </a:pPr>
                      <a:r>
                        <a:rPr lang="en-US" sz="1800" b="1" dirty="0">
                          <a:latin typeface="+mn-lt"/>
                          <a:cs typeface="Arial"/>
                        </a:rPr>
                        <a:t>1</a:t>
                      </a:r>
                      <a:endParaRPr sz="18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81000">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500"/>
                        </a:spcBef>
                      </a:pPr>
                      <a:r>
                        <a:rPr lang="en-US" sz="2000" dirty="0">
                          <a:latin typeface="+mn-lt"/>
                          <a:cs typeface="Arial"/>
                        </a:rPr>
                        <a:t>Kerf Razor Saw</a:t>
                      </a:r>
                      <a:endParaRPr sz="2000"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500"/>
                        </a:spcBef>
                      </a:pPr>
                      <a:r>
                        <a:rPr lang="en-US" sz="1800" b="1" dirty="0">
                          <a:latin typeface="+mn-lt"/>
                          <a:cs typeface="Arial"/>
                        </a:rPr>
                        <a:t>1</a:t>
                      </a:r>
                      <a:endParaRPr sz="18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29171">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0"/>
                        </a:lnSpc>
                        <a:spcBef>
                          <a:spcPts val="500"/>
                        </a:spcBef>
                      </a:pPr>
                      <a:r>
                        <a:rPr lang="en-US" sz="2000" dirty="0">
                          <a:latin typeface="+mn-lt"/>
                          <a:cs typeface="Arial"/>
                        </a:rPr>
                        <a:t>Pistol Grip Drill (store drill bit in handle compartment – see yellow door) </a:t>
                      </a:r>
                      <a:endParaRPr sz="2000" dirty="0">
                        <a:latin typeface="+mn-lt"/>
                        <a:cs typeface="Arial"/>
                      </a:endParaRPr>
                    </a:p>
                  </a:txBody>
                  <a:tcPr marL="0" marR="0" marT="63500" marB="0" anchor="ctr">
                    <a:lnL w="6350">
                      <a:solidFill>
                        <a:srgbClr val="000000"/>
                      </a:solidFill>
                      <a:prstDash val="soli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0"/>
                        </a:lnSpc>
                        <a:spcBef>
                          <a:spcPts val="500"/>
                        </a:spcBef>
                      </a:pPr>
                      <a:r>
                        <a:rPr lang="en-US" sz="1800" b="1" dirty="0">
                          <a:latin typeface="+mn-lt"/>
                          <a:cs typeface="Arial"/>
                        </a:rPr>
                        <a:t>1</a:t>
                      </a:r>
                      <a:endParaRPr sz="1800" b="1" dirty="0">
                        <a:latin typeface="+mn-lt"/>
                        <a:cs typeface="Arial"/>
                      </a:endParaRPr>
                    </a:p>
                  </a:txBody>
                  <a:tcPr marL="0" marR="0" marT="63500" marB="0" anchor="ctr">
                    <a:lnL w="6350" cap="flat" cmpd="sng" algn="ctr">
                      <a:solidFill>
                        <a:srgbClr val="000000"/>
                      </a:solidFill>
                      <a:prstDash val="solid"/>
                      <a:round/>
                      <a:headEnd type="none" w="med" len="med"/>
                      <a:tailEnd type="none" w="med" len="med"/>
                    </a:lnL>
                    <a:lnR w="6350">
                      <a:solidFill>
                        <a:srgbClr val="000000"/>
                      </a:solidFill>
                      <a:prstDash val="solid"/>
                    </a:lnR>
                    <a:lnT w="6350" cap="flat" cmpd="sng" algn="ctr">
                      <a:solidFill>
                        <a:srgbClr val="000000"/>
                      </a:solidFill>
                      <a:prstDash val="solid"/>
                      <a:round/>
                      <a:headEnd type="none" w="med" len="med"/>
                      <a:tailEnd type="none" w="med" len="me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29171">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500"/>
                        </a:spcBef>
                      </a:pPr>
                      <a:r>
                        <a:rPr lang="en-US" sz="2000" dirty="0">
                          <a:latin typeface="+mn-lt"/>
                          <a:cs typeface="Arial"/>
                        </a:rPr>
                        <a:t>Wood Drill Bit 3/16-inch (brad point) – </a:t>
                      </a:r>
                      <a:r>
                        <a:rPr lang="en-US" sz="2000" b="1" dirty="0">
                          <a:latin typeface="+mn-lt"/>
                          <a:cs typeface="Arial"/>
                        </a:rPr>
                        <a:t>Packed in Miter Box Slot</a:t>
                      </a:r>
                      <a:endParaRPr sz="20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500"/>
                        </a:spcBef>
                      </a:pPr>
                      <a:r>
                        <a:rPr lang="en-US" sz="1800" b="1" dirty="0">
                          <a:latin typeface="+mn-lt"/>
                          <a:cs typeface="Arial"/>
                        </a:rPr>
                        <a:t>1</a:t>
                      </a:r>
                      <a:endParaRPr sz="18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29171">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0"/>
                        </a:lnSpc>
                        <a:spcBef>
                          <a:spcPts val="500"/>
                        </a:spcBef>
                      </a:pPr>
                      <a:r>
                        <a:rPr lang="en-US" sz="2000" i="0" dirty="0">
                          <a:latin typeface="+mn-lt"/>
                          <a:cs typeface="Arial"/>
                        </a:rPr>
                        <a:t>8-inch Round File with Handle (1/4-inch diameter)</a:t>
                      </a:r>
                      <a:endParaRPr sz="2000" i="0"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0"/>
                        </a:lnSpc>
                        <a:spcBef>
                          <a:spcPts val="500"/>
                        </a:spcBef>
                      </a:pPr>
                      <a:r>
                        <a:rPr lang="en-US" sz="1800" b="1" dirty="0">
                          <a:latin typeface="+mn-lt"/>
                          <a:cs typeface="Arial"/>
                        </a:rPr>
                        <a:t>1</a:t>
                      </a:r>
                      <a:endParaRPr sz="18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310119">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0"/>
                        </a:lnSpc>
                        <a:spcBef>
                          <a:spcPts val="500"/>
                        </a:spcBef>
                      </a:pPr>
                      <a:r>
                        <a:rPr lang="en-US" sz="2000" i="0" dirty="0">
                          <a:latin typeface="+mn-lt"/>
                          <a:cs typeface="Arial"/>
                        </a:rPr>
                        <a:t>Mini Low-Temp Glue Gun </a:t>
                      </a:r>
                      <a:r>
                        <a:rPr lang="en-US" sz="2000" i="0" dirty="0" err="1">
                          <a:latin typeface="+mn-lt"/>
                          <a:cs typeface="Arial"/>
                        </a:rPr>
                        <a:t>10W</a:t>
                      </a:r>
                      <a:r>
                        <a:rPr lang="en-US" sz="2000" i="0" dirty="0">
                          <a:latin typeface="+mn-lt"/>
                          <a:cs typeface="Arial"/>
                        </a:rPr>
                        <a:t> </a:t>
                      </a:r>
                      <a:r>
                        <a:rPr lang="en-US" sz="2000" b="1" i="0" dirty="0">
                          <a:latin typeface="+mn-lt"/>
                          <a:cs typeface="Arial"/>
                        </a:rPr>
                        <a:t>(Only Used on Challenge Day)</a:t>
                      </a:r>
                      <a:endParaRPr sz="2000" b="1" i="0" dirty="0">
                        <a:latin typeface="+mn-lt"/>
                        <a:cs typeface="Arial"/>
                      </a:endParaRPr>
                    </a:p>
                  </a:txBody>
                  <a:tcPr marL="0" marR="0" marT="63500" marB="0" anchor="ctr">
                    <a:lnL w="6350">
                      <a:solidFill>
                        <a:srgbClr val="000000"/>
                      </a:solidFill>
                      <a:prstDash val="solid"/>
                    </a:lnL>
                    <a:lnR w="6350" cap="flat" cmpd="sng" algn="ctr">
                      <a:solidFill>
                        <a:srgbClr val="000000"/>
                      </a:solidFill>
                      <a:prstDash val="solid"/>
                      <a:round/>
                      <a:headEnd type="none" w="med" len="med"/>
                      <a:tailEnd type="none" w="med" len="me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0"/>
                        </a:lnSpc>
                        <a:spcBef>
                          <a:spcPts val="500"/>
                        </a:spcBef>
                      </a:pPr>
                      <a:r>
                        <a:rPr lang="en-US" sz="1800" b="1" dirty="0">
                          <a:latin typeface="+mn-lt"/>
                          <a:cs typeface="Arial"/>
                        </a:rPr>
                        <a:t>1</a:t>
                      </a:r>
                      <a:endParaRPr sz="1800" b="1" dirty="0">
                        <a:latin typeface="+mn-lt"/>
                        <a:cs typeface="Arial"/>
                      </a:endParaRPr>
                    </a:p>
                  </a:txBody>
                  <a:tcPr marL="0" marR="0" marT="63500" marB="0" anchor="ctr">
                    <a:lnL w="6350" cap="flat" cmpd="sng" algn="ctr">
                      <a:solidFill>
                        <a:srgbClr val="000000"/>
                      </a:solidFill>
                      <a:prstDash val="solid"/>
                      <a:round/>
                      <a:headEnd type="none" w="med" len="med"/>
                      <a:tailEnd type="none" w="med" len="me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400232435"/>
                  </a:ext>
                </a:extLst>
              </a:tr>
            </a:tbl>
          </a:graphicData>
        </a:graphic>
      </p:graphicFrame>
      <p:sp>
        <p:nvSpPr>
          <p:cNvPr id="10" name="TextBox 9">
            <a:extLst>
              <a:ext uri="{FF2B5EF4-FFF2-40B4-BE49-F238E27FC236}">
                <a16:creationId xmlns:a16="http://schemas.microsoft.com/office/drawing/2014/main" id="{00DC9862-8E3A-A572-1EF0-6306FAE6B054}"/>
              </a:ext>
            </a:extLst>
          </p:cNvPr>
          <p:cNvSpPr txBox="1"/>
          <p:nvPr/>
        </p:nvSpPr>
        <p:spPr>
          <a:xfrm>
            <a:off x="9893300" y="2854691"/>
            <a:ext cx="2179633" cy="2431435"/>
          </a:xfrm>
          <a:prstGeom prst="rect">
            <a:avLst/>
          </a:prstGeom>
          <a:solidFill>
            <a:schemeClr val="accent5">
              <a:lumMod val="40000"/>
              <a:lumOff val="60000"/>
            </a:schemeClr>
          </a:solidFill>
        </p:spPr>
        <p:txBody>
          <a:bodyPr wrap="square" rtlCol="0">
            <a:spAutoFit/>
          </a:bodyPr>
          <a:lstStyle/>
          <a:p>
            <a:r>
              <a:rPr lang="en-US" sz="2800" b="1" dirty="0">
                <a:solidFill>
                  <a:srgbClr val="026E94"/>
                </a:solidFill>
              </a:rPr>
              <a:t>Reminder:</a:t>
            </a:r>
          </a:p>
          <a:p>
            <a:endParaRPr lang="en-US" sz="1100" b="1" dirty="0">
              <a:solidFill>
                <a:srgbClr val="026E94"/>
              </a:solidFill>
            </a:endParaRPr>
          </a:p>
          <a:p>
            <a:r>
              <a:rPr lang="en-US" sz="2800" b="1" dirty="0">
                <a:solidFill>
                  <a:srgbClr val="026E94"/>
                </a:solidFill>
              </a:rPr>
              <a:t>Bring </a:t>
            </a:r>
            <a:r>
              <a:rPr lang="en-US" sz="2800" b="1" u="sng" dirty="0">
                <a:solidFill>
                  <a:srgbClr val="026E94"/>
                </a:solidFill>
              </a:rPr>
              <a:t>ALL </a:t>
            </a:r>
            <a:r>
              <a:rPr lang="en-US" sz="2800" b="1" dirty="0">
                <a:solidFill>
                  <a:srgbClr val="026E94"/>
                </a:solidFill>
              </a:rPr>
              <a:t>Tools Back for Challenge Day!</a:t>
            </a:r>
          </a:p>
        </p:txBody>
      </p:sp>
    </p:spTree>
    <p:extLst>
      <p:ext uri="{BB962C8B-B14F-4D97-AF65-F5344CB8AC3E}">
        <p14:creationId xmlns:p14="http://schemas.microsoft.com/office/powerpoint/2010/main" val="960716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AD3DF-6382-C4BA-B65B-A7D01EAF753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FDD3DA9-13A1-2AC0-AA94-91CE635034F9}"/>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393" y="5"/>
            <a:ext cx="12187231" cy="6858000"/>
          </a:xfrm>
          <a:prstGeom prst="rect">
            <a:avLst/>
          </a:prstGeom>
        </p:spPr>
      </p:pic>
      <p:sp>
        <p:nvSpPr>
          <p:cNvPr id="9" name="TextBox 8">
            <a:extLst>
              <a:ext uri="{FF2B5EF4-FFF2-40B4-BE49-F238E27FC236}">
                <a16:creationId xmlns:a16="http://schemas.microsoft.com/office/drawing/2014/main" id="{5B8AA848-F902-6CA1-0DD5-866DB30288EF}"/>
              </a:ext>
            </a:extLst>
          </p:cNvPr>
          <p:cNvSpPr txBox="1"/>
          <p:nvPr/>
        </p:nvSpPr>
        <p:spPr>
          <a:xfrm>
            <a:off x="5080000" y="628233"/>
            <a:ext cx="7112000" cy="3539430"/>
          </a:xfrm>
          <a:prstGeom prst="rect">
            <a:avLst/>
          </a:prstGeom>
          <a:noFill/>
        </p:spPr>
        <p:txBody>
          <a:bodyPr wrap="square" lIns="91440" tIns="45720" rIns="91440" bIns="45720" rtlCol="0" anchor="t">
            <a:spAutoFit/>
          </a:bodyPr>
          <a:lstStyle/>
          <a:p>
            <a:pPr algn="ctr"/>
            <a:r>
              <a:rPr lang="en-US" sz="6000" b="1" dirty="0">
                <a:solidFill>
                  <a:srgbClr val="026E94"/>
                </a:solidFill>
              </a:rPr>
              <a:t>LUNCH!!</a:t>
            </a:r>
          </a:p>
          <a:p>
            <a:pPr algn="ctr"/>
            <a:endParaRPr lang="en-US" sz="2000" b="1" dirty="0">
              <a:solidFill>
                <a:srgbClr val="026E94"/>
              </a:solidFill>
            </a:endParaRPr>
          </a:p>
          <a:p>
            <a:pPr algn="ctr"/>
            <a:r>
              <a:rPr lang="en-US" sz="4800" b="1" dirty="0">
                <a:solidFill>
                  <a:srgbClr val="026E94"/>
                </a:solidFill>
              </a:rPr>
              <a:t>Please Listen for Instructions From Your Host / Organizer </a:t>
            </a:r>
          </a:p>
        </p:txBody>
      </p:sp>
      <p:sp>
        <p:nvSpPr>
          <p:cNvPr id="3" name="Slide Number Placeholder 2">
            <a:extLst>
              <a:ext uri="{FF2B5EF4-FFF2-40B4-BE49-F238E27FC236}">
                <a16:creationId xmlns:a16="http://schemas.microsoft.com/office/drawing/2014/main" id="{D3D0831C-82A5-FA14-EBE1-591BBEB99CDF}"/>
              </a:ext>
            </a:extLst>
          </p:cNvPr>
          <p:cNvSpPr>
            <a:spLocks noGrp="1"/>
          </p:cNvSpPr>
          <p:nvPr>
            <p:ph type="sldNum" sz="quarter" idx="12"/>
          </p:nvPr>
        </p:nvSpPr>
        <p:spPr>
          <a:xfrm>
            <a:off x="8610600" y="6356352"/>
            <a:ext cx="2743200" cy="365125"/>
          </a:xfrm>
        </p:spPr>
        <p:txBody>
          <a:bodyPr/>
          <a:lstStyle/>
          <a:p>
            <a:fld id="{39BD814E-7CDF-41AD-A6E1-A6E373A177BB}" type="slidenum">
              <a:rPr lang="en-US" smtClean="0"/>
              <a:pPr/>
              <a:t>19</a:t>
            </a:fld>
            <a:endParaRPr lang="en-US" dirty="0"/>
          </a:p>
        </p:txBody>
      </p:sp>
    </p:spTree>
    <p:extLst>
      <p:ext uri="{BB962C8B-B14F-4D97-AF65-F5344CB8AC3E}">
        <p14:creationId xmlns:p14="http://schemas.microsoft.com/office/powerpoint/2010/main" val="3130147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18867-0F12-AEBC-A657-4C0DE95FCAC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BC90C5B-F573-D0A7-72F4-2B886087865D}"/>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393" y="5"/>
            <a:ext cx="12187231" cy="6858000"/>
          </a:xfrm>
          <a:prstGeom prst="rect">
            <a:avLst/>
          </a:prstGeom>
        </p:spPr>
      </p:pic>
      <p:sp>
        <p:nvSpPr>
          <p:cNvPr id="9" name="TextBox 8">
            <a:extLst>
              <a:ext uri="{FF2B5EF4-FFF2-40B4-BE49-F238E27FC236}">
                <a16:creationId xmlns:a16="http://schemas.microsoft.com/office/drawing/2014/main" id="{6A3D132C-A45B-455C-F8D5-BA22890F7CB2}"/>
              </a:ext>
            </a:extLst>
          </p:cNvPr>
          <p:cNvSpPr txBox="1"/>
          <p:nvPr/>
        </p:nvSpPr>
        <p:spPr>
          <a:xfrm>
            <a:off x="5842000" y="3038853"/>
            <a:ext cx="6550807" cy="2677656"/>
          </a:xfrm>
          <a:prstGeom prst="rect">
            <a:avLst/>
          </a:prstGeom>
          <a:noFill/>
        </p:spPr>
        <p:txBody>
          <a:bodyPr wrap="square" lIns="91440" tIns="45720" rIns="91440" bIns="45720" rtlCol="0" anchor="t">
            <a:spAutoFit/>
          </a:bodyPr>
          <a:lstStyle/>
          <a:p>
            <a:pPr algn="ctr"/>
            <a:r>
              <a:rPr lang="en-US" sz="6000" b="1" dirty="0">
                <a:solidFill>
                  <a:srgbClr val="026E94"/>
                </a:solidFill>
              </a:rPr>
              <a:t>Safey &amp; Hand Tool Introduction</a:t>
            </a:r>
            <a:br>
              <a:rPr lang="en-US" sz="6000" b="1" dirty="0">
                <a:solidFill>
                  <a:srgbClr val="026E94"/>
                </a:solidFill>
              </a:rPr>
            </a:br>
            <a:r>
              <a:rPr lang="en-US" sz="4800" b="1" dirty="0">
                <a:solidFill>
                  <a:srgbClr val="026E94"/>
                </a:solidFill>
              </a:rPr>
              <a:t> </a:t>
            </a:r>
          </a:p>
        </p:txBody>
      </p:sp>
      <p:sp>
        <p:nvSpPr>
          <p:cNvPr id="3" name="Slide Number Placeholder 2">
            <a:extLst>
              <a:ext uri="{FF2B5EF4-FFF2-40B4-BE49-F238E27FC236}">
                <a16:creationId xmlns:a16="http://schemas.microsoft.com/office/drawing/2014/main" id="{6E52A407-2760-A087-47AE-EDF9591FD76A}"/>
              </a:ext>
            </a:extLst>
          </p:cNvPr>
          <p:cNvSpPr>
            <a:spLocks noGrp="1"/>
          </p:cNvSpPr>
          <p:nvPr>
            <p:ph type="sldNum" sz="quarter" idx="12"/>
          </p:nvPr>
        </p:nvSpPr>
        <p:spPr>
          <a:xfrm>
            <a:off x="8610600" y="6356352"/>
            <a:ext cx="2743200" cy="365125"/>
          </a:xfrm>
        </p:spPr>
        <p:txBody>
          <a:bodyPr/>
          <a:lstStyle/>
          <a:p>
            <a:fld id="{39BD814E-7CDF-41AD-A6E1-A6E373A177BB}" type="slidenum">
              <a:rPr lang="en-US" smtClean="0"/>
              <a:pPr/>
              <a:t>20</a:t>
            </a:fld>
            <a:endParaRPr lang="en-US" dirty="0"/>
          </a:p>
        </p:txBody>
      </p:sp>
      <p:pic>
        <p:nvPicPr>
          <p:cNvPr id="2" name="Picture 1" descr="A black background with text&#10;&#10;Description automatically generated">
            <a:extLst>
              <a:ext uri="{FF2B5EF4-FFF2-40B4-BE49-F238E27FC236}">
                <a16:creationId xmlns:a16="http://schemas.microsoft.com/office/drawing/2014/main" id="{FCDDE675-C7C1-549B-3044-51E00474F2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9518" y="415111"/>
            <a:ext cx="4216989" cy="2187099"/>
          </a:xfrm>
          <a:prstGeom prst="rect">
            <a:avLst/>
          </a:prstGeom>
        </p:spPr>
      </p:pic>
    </p:spTree>
    <p:extLst>
      <p:ext uri="{BB962C8B-B14F-4D97-AF65-F5344CB8AC3E}">
        <p14:creationId xmlns:p14="http://schemas.microsoft.com/office/powerpoint/2010/main" val="949653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C1FEF-8F84-2D88-246B-6B91BD9C9CB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2D406CC-900C-9B77-0209-FD93BC30B885}"/>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597BC260-4D46-9661-A70D-3A0743CEBA43}"/>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Behave Safely! </a:t>
            </a:r>
          </a:p>
        </p:txBody>
      </p:sp>
      <p:pic>
        <p:nvPicPr>
          <p:cNvPr id="2" name="Picture 2">
            <a:extLst>
              <a:ext uri="{FF2B5EF4-FFF2-40B4-BE49-F238E27FC236}">
                <a16:creationId xmlns:a16="http://schemas.microsoft.com/office/drawing/2014/main" id="{5FE6ECFA-8057-ED91-DAB6-37C885E5619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200AC788-D67C-4780-6C3E-E5A89176A37B}"/>
              </a:ext>
            </a:extLst>
          </p:cNvPr>
          <p:cNvSpPr txBox="1">
            <a:spLocks/>
          </p:cNvSpPr>
          <p:nvPr/>
        </p:nvSpPr>
        <p:spPr>
          <a:xfrm>
            <a:off x="1008888" y="2201165"/>
            <a:ext cx="11043412" cy="4436036"/>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Safety is </a:t>
            </a:r>
            <a:r>
              <a:rPr lang="en-US" sz="2400" u="sng" dirty="0"/>
              <a:t>everyone’s</a:t>
            </a:r>
            <a:r>
              <a:rPr lang="en-US" sz="2400" dirty="0"/>
              <a:t> responsibility!</a:t>
            </a:r>
          </a:p>
          <a:p>
            <a:r>
              <a:rPr lang="en-US" sz="2400" dirty="0"/>
              <a:t>Always wear safety glasses - even when not cutting, drilling, filing, or sanding</a:t>
            </a:r>
          </a:p>
          <a:p>
            <a:r>
              <a:rPr lang="en-US" sz="2400" b="1" dirty="0">
                <a:solidFill>
                  <a:srgbClr val="026E94"/>
                </a:solidFill>
                <a:highlight>
                  <a:srgbClr val="FFFF00"/>
                </a:highlight>
              </a:rPr>
              <a:t>No Running, No Throwing, No Misusing the Tools, etc.  </a:t>
            </a:r>
          </a:p>
          <a:p>
            <a:r>
              <a:rPr lang="en-US" sz="2400" dirty="0"/>
              <a:t>When sawing, drilling, filing or sanding…</a:t>
            </a:r>
          </a:p>
          <a:p>
            <a:pPr lvl="1"/>
            <a:r>
              <a:rPr lang="en-US" dirty="0"/>
              <a:t>Ensure a miter box securely clamped down with the C-Clamp</a:t>
            </a:r>
          </a:p>
          <a:p>
            <a:pPr lvl="1"/>
            <a:r>
              <a:rPr lang="en-US" dirty="0"/>
              <a:t>Ensure each workpiece is secure &amp; stable</a:t>
            </a:r>
          </a:p>
          <a:p>
            <a:pPr lvl="1"/>
            <a:r>
              <a:rPr lang="en-US" dirty="0"/>
              <a:t>Ensure your hands an fingers are out of harms way</a:t>
            </a:r>
          </a:p>
          <a:p>
            <a:pPr lvl="1"/>
            <a:r>
              <a:rPr lang="en-US" dirty="0"/>
              <a:t>Wipe sawdust, don’t blow</a:t>
            </a:r>
          </a:p>
          <a:p>
            <a:r>
              <a:rPr lang="en-US" sz="2400" b="1" dirty="0">
                <a:solidFill>
                  <a:srgbClr val="026E94"/>
                </a:solidFill>
                <a:highlight>
                  <a:srgbClr val="FFFF00"/>
                </a:highlight>
              </a:rPr>
              <a:t>The tip of the low-temp glue gun is HOT. Do not touch it.</a:t>
            </a:r>
          </a:p>
          <a:p>
            <a:r>
              <a:rPr lang="en-US" sz="2400" dirty="0"/>
              <a:t>Questions?</a:t>
            </a:r>
          </a:p>
        </p:txBody>
      </p:sp>
      <p:sp>
        <p:nvSpPr>
          <p:cNvPr id="6" name="Slide Number Placeholder 5">
            <a:extLst>
              <a:ext uri="{FF2B5EF4-FFF2-40B4-BE49-F238E27FC236}">
                <a16:creationId xmlns:a16="http://schemas.microsoft.com/office/drawing/2014/main" id="{5B96AE15-F9F0-E04A-1B18-62F10AC997E5}"/>
              </a:ext>
            </a:extLst>
          </p:cNvPr>
          <p:cNvSpPr>
            <a:spLocks noGrp="1"/>
          </p:cNvSpPr>
          <p:nvPr>
            <p:ph type="sldNum" sz="quarter" idx="12"/>
          </p:nvPr>
        </p:nvSpPr>
        <p:spPr/>
        <p:txBody>
          <a:bodyPr/>
          <a:lstStyle/>
          <a:p>
            <a:fld id="{39BD814E-7CDF-41AD-A6E1-A6E373A177BB}" type="slidenum">
              <a:rPr lang="en-US" smtClean="0"/>
              <a:t>21</a:t>
            </a:fld>
            <a:endParaRPr lang="en-US" dirty="0"/>
          </a:p>
        </p:txBody>
      </p:sp>
      <p:pic>
        <p:nvPicPr>
          <p:cNvPr id="8" name="Picture 7">
            <a:extLst>
              <a:ext uri="{FF2B5EF4-FFF2-40B4-BE49-F238E27FC236}">
                <a16:creationId xmlns:a16="http://schemas.microsoft.com/office/drawing/2014/main" id="{579D9B69-1656-079D-C3EF-C12813D26E29}"/>
              </a:ext>
            </a:extLst>
          </p:cNvPr>
          <p:cNvPicPr>
            <a:picLocks noChangeAspect="1"/>
          </p:cNvPicPr>
          <p:nvPr/>
        </p:nvPicPr>
        <p:blipFill>
          <a:blip r:embed="rId5"/>
          <a:stretch>
            <a:fillRect/>
          </a:stretch>
        </p:blipFill>
        <p:spPr>
          <a:xfrm>
            <a:off x="11040531" y="353539"/>
            <a:ext cx="1146702" cy="594725"/>
          </a:xfrm>
          <a:prstGeom prst="rect">
            <a:avLst/>
          </a:prstGeom>
        </p:spPr>
      </p:pic>
    </p:spTree>
    <p:extLst>
      <p:ext uri="{BB962C8B-B14F-4D97-AF65-F5344CB8AC3E}">
        <p14:creationId xmlns:p14="http://schemas.microsoft.com/office/powerpoint/2010/main" val="3887608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8A839-B83B-6BB7-CBDE-8E4994ED8830}"/>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258095A-6579-6A71-B102-7494823D3CA4}"/>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7ED3A4A0-BCDE-A45D-441F-DA38C82CE3F2}"/>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Hand Tool Kit Content Overview </a:t>
            </a:r>
          </a:p>
        </p:txBody>
      </p:sp>
      <p:pic>
        <p:nvPicPr>
          <p:cNvPr id="2" name="Picture 2">
            <a:extLst>
              <a:ext uri="{FF2B5EF4-FFF2-40B4-BE49-F238E27FC236}">
                <a16:creationId xmlns:a16="http://schemas.microsoft.com/office/drawing/2014/main" id="{4F4688DF-097C-E1B4-E8EA-963C19C0878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3CA68644-6678-B386-9A9F-06B9638A1B93}"/>
              </a:ext>
            </a:extLst>
          </p:cNvPr>
          <p:cNvSpPr>
            <a:spLocks noGrp="1"/>
          </p:cNvSpPr>
          <p:nvPr>
            <p:ph type="sldNum" sz="quarter" idx="12"/>
          </p:nvPr>
        </p:nvSpPr>
        <p:spPr/>
        <p:txBody>
          <a:bodyPr/>
          <a:lstStyle/>
          <a:p>
            <a:fld id="{39BD814E-7CDF-41AD-A6E1-A6E373A177BB}" type="slidenum">
              <a:rPr lang="en-US" smtClean="0"/>
              <a:t>22</a:t>
            </a:fld>
            <a:endParaRPr lang="en-US" dirty="0"/>
          </a:p>
        </p:txBody>
      </p:sp>
      <p:pic>
        <p:nvPicPr>
          <p:cNvPr id="8" name="Picture 7">
            <a:extLst>
              <a:ext uri="{FF2B5EF4-FFF2-40B4-BE49-F238E27FC236}">
                <a16:creationId xmlns:a16="http://schemas.microsoft.com/office/drawing/2014/main" id="{0F22A059-AE0A-9231-D4E1-3493F7DEAD46}"/>
              </a:ext>
            </a:extLst>
          </p:cNvPr>
          <p:cNvPicPr>
            <a:picLocks noChangeAspect="1"/>
          </p:cNvPicPr>
          <p:nvPr/>
        </p:nvPicPr>
        <p:blipFill>
          <a:blip r:embed="rId5"/>
          <a:stretch>
            <a:fillRect/>
          </a:stretch>
        </p:blipFill>
        <p:spPr>
          <a:xfrm>
            <a:off x="11040531" y="353539"/>
            <a:ext cx="1146702" cy="594725"/>
          </a:xfrm>
          <a:prstGeom prst="rect">
            <a:avLst/>
          </a:prstGeom>
        </p:spPr>
      </p:pic>
      <p:graphicFrame>
        <p:nvGraphicFramePr>
          <p:cNvPr id="10" name="object 2">
            <a:extLst>
              <a:ext uri="{FF2B5EF4-FFF2-40B4-BE49-F238E27FC236}">
                <a16:creationId xmlns:a16="http://schemas.microsoft.com/office/drawing/2014/main" id="{31699F70-095F-9250-4230-797C0507022F}"/>
              </a:ext>
            </a:extLst>
          </p:cNvPr>
          <p:cNvGraphicFramePr>
            <a:graphicFrameLocks noGrp="1"/>
          </p:cNvGraphicFramePr>
          <p:nvPr>
            <p:extLst>
              <p:ext uri="{D42A27DB-BD31-4B8C-83A1-F6EECF244321}">
                <p14:modId xmlns:p14="http://schemas.microsoft.com/office/powerpoint/2010/main" val="4094944203"/>
              </p:ext>
            </p:extLst>
          </p:nvPr>
        </p:nvGraphicFramePr>
        <p:xfrm>
          <a:off x="1106744" y="1866900"/>
          <a:ext cx="8328488" cy="4079954"/>
        </p:xfrm>
        <a:graphic>
          <a:graphicData uri="http://schemas.openxmlformats.org/drawingml/2006/table">
            <a:tbl>
              <a:tblPr firstRow="1" bandRow="1"/>
              <a:tblGrid>
                <a:gridCol w="7289163">
                  <a:extLst>
                    <a:ext uri="{9D8B030D-6E8A-4147-A177-3AD203B41FA5}">
                      <a16:colId xmlns:a16="http://schemas.microsoft.com/office/drawing/2014/main" val="20000"/>
                    </a:ext>
                  </a:extLst>
                </a:gridCol>
                <a:gridCol w="1039325">
                  <a:extLst>
                    <a:ext uri="{9D8B030D-6E8A-4147-A177-3AD203B41FA5}">
                      <a16:colId xmlns:a16="http://schemas.microsoft.com/office/drawing/2014/main" val="20001"/>
                    </a:ext>
                  </a:extLst>
                </a:gridCol>
              </a:tblGrid>
              <a:tr h="374082">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gn="ctr">
                        <a:lnSpc>
                          <a:spcPts val="1595"/>
                        </a:lnSpc>
                        <a:spcBef>
                          <a:spcPts val="495"/>
                        </a:spcBef>
                      </a:pPr>
                      <a:r>
                        <a:rPr lang="en-US" sz="2400" b="1" dirty="0">
                          <a:latin typeface="+mn-lt"/>
                          <a:cs typeface="Arial"/>
                        </a:rPr>
                        <a:t>Tool Kit Contents</a:t>
                      </a:r>
                      <a:endParaRPr sz="2800" dirty="0">
                        <a:latin typeface="+mn-lt"/>
                        <a:cs typeface="Arial"/>
                      </a:endParaRPr>
                    </a:p>
                  </a:txBody>
                  <a:tcPr marL="0" marR="0" marT="62865" marB="0" anchor="b">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solidFill>
                      <a:srgbClr val="777777">
                        <a:lumMod val="40000"/>
                        <a:lumOff val="60000"/>
                      </a:srgbClr>
                    </a:solid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59055" algn="ctr">
                        <a:lnSpc>
                          <a:spcPts val="1595"/>
                        </a:lnSpc>
                        <a:spcBef>
                          <a:spcPts val="495"/>
                        </a:spcBef>
                      </a:pPr>
                      <a:r>
                        <a:rPr sz="1800" b="1" spc="-10" dirty="0">
                          <a:latin typeface="+mn-lt"/>
                          <a:cs typeface="Arial"/>
                        </a:rPr>
                        <a:t>Quantity</a:t>
                      </a:r>
                      <a:endParaRPr sz="1800" dirty="0">
                        <a:latin typeface="+mn-lt"/>
                        <a:cs typeface="Arial"/>
                      </a:endParaRPr>
                    </a:p>
                  </a:txBody>
                  <a:tcPr marL="0" marR="0" marT="62865"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solidFill>
                      <a:srgbClr val="777777">
                        <a:lumMod val="40000"/>
                        <a:lumOff val="60000"/>
                      </a:srgbClr>
                    </a:solidFill>
                  </a:tcPr>
                </a:tc>
                <a:extLst>
                  <a:ext uri="{0D108BD9-81ED-4DB2-BD59-A6C34878D82A}">
                    <a16:rowId xmlns:a16="http://schemas.microsoft.com/office/drawing/2014/main" val="10000"/>
                  </a:ext>
                </a:extLst>
              </a:tr>
              <a:tr h="341097">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865"/>
                        </a:spcBef>
                      </a:pPr>
                      <a:r>
                        <a:rPr lang="en-US" sz="2000" dirty="0">
                          <a:latin typeface="+mn-lt"/>
                          <a:cs typeface="Arial"/>
                        </a:rPr>
                        <a:t>Safety Glasses with clear lens (1 per student)</a:t>
                      </a:r>
                      <a:endParaRPr sz="2000" dirty="0">
                        <a:latin typeface="+mn-lt"/>
                        <a:cs typeface="Arial"/>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865"/>
                        </a:spcBef>
                      </a:pPr>
                      <a:r>
                        <a:rPr lang="en-US" sz="1800" b="1" dirty="0">
                          <a:latin typeface="+mn-lt"/>
                          <a:cs typeface="Arial"/>
                        </a:rPr>
                        <a:t>4</a:t>
                      </a:r>
                      <a:endParaRPr sz="1800" b="1" dirty="0">
                        <a:latin typeface="+mn-lt"/>
                        <a:cs typeface="Arial"/>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19494">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495"/>
                        </a:spcBef>
                      </a:pPr>
                      <a:r>
                        <a:rPr lang="en-US" sz="2000" dirty="0">
                          <a:latin typeface="+mn-lt"/>
                          <a:cs typeface="Arial"/>
                        </a:rPr>
                        <a:t>Acrylic Ruler (1/8-inch divisions)</a:t>
                      </a:r>
                      <a:endParaRPr sz="2000" dirty="0">
                        <a:latin typeface="+mn-lt"/>
                        <a:cs typeface="Arial"/>
                      </a:endParaRPr>
                    </a:p>
                  </a:txBody>
                  <a:tcPr marL="0" marR="0" marT="62865"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495"/>
                        </a:spcBef>
                      </a:pPr>
                      <a:r>
                        <a:rPr lang="en-US" sz="1800" b="1" dirty="0">
                          <a:latin typeface="+mn-lt"/>
                          <a:cs typeface="Arial"/>
                        </a:rPr>
                        <a:t>1</a:t>
                      </a:r>
                      <a:endParaRPr sz="1800" b="1" dirty="0">
                        <a:latin typeface="+mn-lt"/>
                        <a:cs typeface="Arial"/>
                      </a:endParaRPr>
                    </a:p>
                  </a:txBody>
                  <a:tcPr marL="0" marR="0" marT="62865"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3320">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500"/>
                        </a:spcBef>
                      </a:pPr>
                      <a:r>
                        <a:rPr lang="en-US" sz="2000" dirty="0">
                          <a:latin typeface="+mn-lt"/>
                          <a:cs typeface="Arial"/>
                        </a:rPr>
                        <a:t>Scissors (1 pair)</a:t>
                      </a:r>
                      <a:endParaRPr sz="2000"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500"/>
                        </a:spcBef>
                      </a:pPr>
                      <a:r>
                        <a:rPr lang="en-US" sz="1800" b="1" dirty="0">
                          <a:latin typeface="+mn-lt"/>
                          <a:cs typeface="Arial"/>
                        </a:rPr>
                        <a:t>1</a:t>
                      </a:r>
                      <a:endParaRPr sz="18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36102">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495"/>
                        </a:spcBef>
                      </a:pPr>
                      <a:r>
                        <a:rPr lang="en-US" sz="2000" dirty="0">
                          <a:latin typeface="+mn-lt"/>
                          <a:cs typeface="Arial"/>
                        </a:rPr>
                        <a:t>Bench Hook / Miter Box (</a:t>
                      </a:r>
                      <a:r>
                        <a:rPr lang="en-US" sz="2000" b="0" dirty="0">
                          <a:latin typeface="+mn-lt"/>
                          <a:cs typeface="Arial"/>
                        </a:rPr>
                        <a:t>double-sided, 3/8-inch slots)</a:t>
                      </a:r>
                      <a:endParaRPr sz="2000" b="0" dirty="0">
                        <a:latin typeface="+mn-lt"/>
                        <a:cs typeface="Arial"/>
                      </a:endParaRPr>
                    </a:p>
                  </a:txBody>
                  <a:tcPr marL="0" marR="0" marT="62865" marB="0" anchor="ctr">
                    <a:lnL w="6350">
                      <a:solidFill>
                        <a:srgbClr val="000000"/>
                      </a:solidFill>
                      <a:prstDash val="soli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495"/>
                        </a:spcBef>
                      </a:pPr>
                      <a:r>
                        <a:rPr lang="en-US" sz="1800" b="1" dirty="0">
                          <a:latin typeface="+mn-lt"/>
                          <a:cs typeface="Arial"/>
                        </a:rPr>
                        <a:t>1</a:t>
                      </a:r>
                      <a:endParaRPr sz="1800" b="1" dirty="0">
                        <a:latin typeface="+mn-lt"/>
                        <a:cs typeface="Arial"/>
                      </a:endParaRPr>
                    </a:p>
                  </a:txBody>
                  <a:tcPr marL="0" marR="0" marT="62865" marB="0" anchor="ctr">
                    <a:lnL w="6350" cap="flat" cmpd="sng" algn="ctr">
                      <a:solidFill>
                        <a:srgbClr val="000000"/>
                      </a:solidFill>
                      <a:prstDash val="solid"/>
                      <a:round/>
                      <a:headEnd type="none" w="med" len="med"/>
                      <a:tailEnd type="none" w="med" len="med"/>
                    </a:lnL>
                    <a:lnR w="6350">
                      <a:solidFill>
                        <a:srgbClr val="000000"/>
                      </a:solidFill>
                      <a:prstDash val="solid"/>
                    </a:lnR>
                    <a:lnT w="6350" cap="flat" cmpd="sng" algn="ctr">
                      <a:solidFill>
                        <a:srgbClr val="000000"/>
                      </a:solidFill>
                      <a:prstDash val="solid"/>
                      <a:round/>
                      <a:headEnd type="none" w="med" len="med"/>
                      <a:tailEnd type="none" w="med" len="me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90913">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500"/>
                        </a:spcBef>
                      </a:pPr>
                      <a:r>
                        <a:rPr lang="en-US" sz="2000" dirty="0">
                          <a:latin typeface="+mn-lt"/>
                          <a:cs typeface="Arial"/>
                        </a:rPr>
                        <a:t>C-Clamp (3-inch)</a:t>
                      </a:r>
                      <a:endParaRPr sz="2000"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500"/>
                        </a:spcBef>
                      </a:pPr>
                      <a:r>
                        <a:rPr lang="en-US" sz="1800" b="1" dirty="0">
                          <a:latin typeface="+mn-lt"/>
                          <a:cs typeface="Arial"/>
                        </a:rPr>
                        <a:t>1</a:t>
                      </a:r>
                      <a:endParaRPr sz="18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93242">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500"/>
                        </a:spcBef>
                      </a:pPr>
                      <a:r>
                        <a:rPr lang="en-US" sz="2000" dirty="0">
                          <a:latin typeface="+mn-lt"/>
                          <a:cs typeface="Arial"/>
                        </a:rPr>
                        <a:t>Kerf Razor Saw</a:t>
                      </a:r>
                      <a:endParaRPr sz="2000"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500"/>
                        </a:spcBef>
                      </a:pPr>
                      <a:r>
                        <a:rPr lang="en-US" sz="1800" b="1" dirty="0">
                          <a:latin typeface="+mn-lt"/>
                          <a:cs typeface="Arial"/>
                        </a:rPr>
                        <a:t>1</a:t>
                      </a:r>
                      <a:endParaRPr sz="18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94696">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0"/>
                        </a:lnSpc>
                        <a:spcBef>
                          <a:spcPts val="500"/>
                        </a:spcBef>
                      </a:pPr>
                      <a:r>
                        <a:rPr lang="en-US" sz="2000" b="0" kern="1200" dirty="0">
                          <a:solidFill>
                            <a:schemeClr val="tx1"/>
                          </a:solidFill>
                          <a:latin typeface="+mn-lt"/>
                          <a:ea typeface="+mn-ea"/>
                          <a:cs typeface="Arial"/>
                        </a:rPr>
                        <a:t>Pistol Grip Drill (store drill bit in handle compartment – see yellow door) </a:t>
                      </a:r>
                      <a:endParaRPr sz="2000" b="0" dirty="0">
                        <a:solidFill>
                          <a:srgbClr val="D9272E"/>
                        </a:solidFill>
                        <a:latin typeface="+mn-lt"/>
                        <a:cs typeface="Arial"/>
                      </a:endParaRPr>
                    </a:p>
                  </a:txBody>
                  <a:tcPr marL="0" marR="0" marT="63500" marB="0" anchor="ctr">
                    <a:lnL w="6350">
                      <a:solidFill>
                        <a:srgbClr val="000000"/>
                      </a:solidFill>
                      <a:prstDash val="soli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0"/>
                        </a:lnSpc>
                        <a:spcBef>
                          <a:spcPts val="500"/>
                        </a:spcBef>
                      </a:pPr>
                      <a:r>
                        <a:rPr lang="en-US" sz="1800" b="1" dirty="0">
                          <a:latin typeface="+mn-lt"/>
                          <a:cs typeface="Arial"/>
                        </a:rPr>
                        <a:t>1</a:t>
                      </a:r>
                      <a:endParaRPr sz="1800" b="1" dirty="0">
                        <a:latin typeface="+mn-lt"/>
                        <a:cs typeface="Arial"/>
                      </a:endParaRPr>
                    </a:p>
                  </a:txBody>
                  <a:tcPr marL="0" marR="0" marT="63500" marB="0" anchor="ctr">
                    <a:lnL w="6350" cap="flat" cmpd="sng" algn="ctr">
                      <a:solidFill>
                        <a:srgbClr val="000000"/>
                      </a:solidFill>
                      <a:prstDash val="solid"/>
                      <a:round/>
                      <a:headEnd type="none" w="med" len="med"/>
                      <a:tailEnd type="none" w="med" len="med"/>
                    </a:lnL>
                    <a:lnR w="6350">
                      <a:solidFill>
                        <a:srgbClr val="000000"/>
                      </a:solidFill>
                      <a:prstDash val="solid"/>
                    </a:lnR>
                    <a:lnT w="6350" cap="flat" cmpd="sng" algn="ctr">
                      <a:solidFill>
                        <a:srgbClr val="000000"/>
                      </a:solidFill>
                      <a:prstDash val="solid"/>
                      <a:round/>
                      <a:headEnd type="none" w="med" len="med"/>
                      <a:tailEnd type="none" w="med" len="me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94696">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500"/>
                        </a:spcBef>
                      </a:pPr>
                      <a:r>
                        <a:rPr lang="en-US" sz="2000" dirty="0">
                          <a:latin typeface="+mn-lt"/>
                          <a:cs typeface="Arial"/>
                        </a:rPr>
                        <a:t>Wood Drill Bit 3/16-inch (brad point) – </a:t>
                      </a:r>
                      <a:r>
                        <a:rPr lang="en-US" sz="2000" b="1" dirty="0">
                          <a:latin typeface="+mn-lt"/>
                          <a:cs typeface="Arial"/>
                        </a:rPr>
                        <a:t>Packed in Miter Box Slot</a:t>
                      </a:r>
                      <a:endParaRPr sz="20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500"/>
                        </a:spcBef>
                      </a:pPr>
                      <a:r>
                        <a:rPr lang="en-US" sz="1800" b="1" dirty="0">
                          <a:latin typeface="+mn-lt"/>
                          <a:cs typeface="Arial"/>
                        </a:rPr>
                        <a:t>1</a:t>
                      </a:r>
                      <a:endParaRPr sz="18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94696">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0"/>
                        </a:lnSpc>
                        <a:spcBef>
                          <a:spcPts val="500"/>
                        </a:spcBef>
                      </a:pPr>
                      <a:r>
                        <a:rPr lang="en-US" sz="2000" i="0" dirty="0">
                          <a:latin typeface="+mn-lt"/>
                          <a:cs typeface="Arial"/>
                        </a:rPr>
                        <a:t>8-inch Round File with Handle (1/4-inch diameter)</a:t>
                      </a:r>
                      <a:endParaRPr sz="2000" i="0"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0"/>
                        </a:lnSpc>
                        <a:spcBef>
                          <a:spcPts val="500"/>
                        </a:spcBef>
                      </a:pPr>
                      <a:r>
                        <a:rPr lang="en-US" sz="1800" b="1" dirty="0">
                          <a:latin typeface="+mn-lt"/>
                          <a:cs typeface="Arial"/>
                        </a:rPr>
                        <a:t>1</a:t>
                      </a:r>
                      <a:endParaRPr sz="18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77639">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0"/>
                        </a:lnSpc>
                        <a:spcBef>
                          <a:spcPts val="500"/>
                        </a:spcBef>
                      </a:pPr>
                      <a:r>
                        <a:rPr lang="en-US" sz="2000" i="0" dirty="0">
                          <a:latin typeface="+mn-lt"/>
                          <a:cs typeface="Arial"/>
                        </a:rPr>
                        <a:t>Mini Low-Temp Glue Gun </a:t>
                      </a:r>
                      <a:r>
                        <a:rPr lang="en-US" sz="2000" i="0" dirty="0" err="1">
                          <a:latin typeface="+mn-lt"/>
                          <a:cs typeface="Arial"/>
                        </a:rPr>
                        <a:t>10W</a:t>
                      </a:r>
                      <a:r>
                        <a:rPr lang="en-US" sz="2000" i="0" dirty="0">
                          <a:latin typeface="+mn-lt"/>
                          <a:cs typeface="Arial"/>
                        </a:rPr>
                        <a:t> </a:t>
                      </a:r>
                      <a:r>
                        <a:rPr lang="en-US" sz="2000" b="1" i="0" dirty="0">
                          <a:latin typeface="+mn-lt"/>
                          <a:cs typeface="Arial"/>
                        </a:rPr>
                        <a:t>– Tool for Challenge Day; Glue in Challenge Kit</a:t>
                      </a:r>
                      <a:endParaRPr sz="2000" b="1" i="0" dirty="0">
                        <a:latin typeface="+mn-lt"/>
                        <a:cs typeface="Arial"/>
                      </a:endParaRPr>
                    </a:p>
                  </a:txBody>
                  <a:tcPr marL="0" marR="0" marT="63500" marB="0" anchor="ctr">
                    <a:lnL w="6350">
                      <a:solidFill>
                        <a:srgbClr val="000000"/>
                      </a:solidFill>
                      <a:prstDash val="solid"/>
                    </a:lnL>
                    <a:lnR w="6350" cap="flat" cmpd="sng" algn="ctr">
                      <a:solidFill>
                        <a:srgbClr val="000000"/>
                      </a:solidFill>
                      <a:prstDash val="solid"/>
                      <a:round/>
                      <a:headEnd type="none" w="med" len="med"/>
                      <a:tailEnd type="none" w="med" len="me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0"/>
                        </a:lnSpc>
                        <a:spcBef>
                          <a:spcPts val="500"/>
                        </a:spcBef>
                      </a:pPr>
                      <a:r>
                        <a:rPr lang="en-US" sz="1800" b="1" dirty="0">
                          <a:latin typeface="+mn-lt"/>
                          <a:cs typeface="Arial"/>
                        </a:rPr>
                        <a:t>1</a:t>
                      </a:r>
                      <a:endParaRPr sz="1800" b="1" dirty="0">
                        <a:latin typeface="+mn-lt"/>
                        <a:cs typeface="Arial"/>
                      </a:endParaRPr>
                    </a:p>
                  </a:txBody>
                  <a:tcPr marL="0" marR="0" marT="63500" marB="0" anchor="ctr">
                    <a:lnL w="6350" cap="flat" cmpd="sng" algn="ctr">
                      <a:solidFill>
                        <a:srgbClr val="000000"/>
                      </a:solidFill>
                      <a:prstDash val="solid"/>
                      <a:round/>
                      <a:headEnd type="none" w="med" len="med"/>
                      <a:tailEnd type="none" w="med" len="me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400232435"/>
                  </a:ext>
                </a:extLst>
              </a:tr>
            </a:tbl>
          </a:graphicData>
        </a:graphic>
      </p:graphicFrame>
      <p:sp>
        <p:nvSpPr>
          <p:cNvPr id="12" name="TextBox 11">
            <a:extLst>
              <a:ext uri="{FF2B5EF4-FFF2-40B4-BE49-F238E27FC236}">
                <a16:creationId xmlns:a16="http://schemas.microsoft.com/office/drawing/2014/main" id="{18C99DE3-9183-216E-1601-1A4460BD2904}"/>
              </a:ext>
            </a:extLst>
          </p:cNvPr>
          <p:cNvSpPr txBox="1"/>
          <p:nvPr/>
        </p:nvSpPr>
        <p:spPr>
          <a:xfrm>
            <a:off x="1106745" y="6182091"/>
            <a:ext cx="8328488" cy="584775"/>
          </a:xfrm>
          <a:prstGeom prst="rect">
            <a:avLst/>
          </a:prstGeom>
          <a:solidFill>
            <a:schemeClr val="accent5">
              <a:lumMod val="40000"/>
              <a:lumOff val="60000"/>
            </a:schemeClr>
          </a:solidFill>
        </p:spPr>
        <p:txBody>
          <a:bodyPr wrap="square" rtlCol="0">
            <a:spAutoFit/>
          </a:bodyPr>
          <a:lstStyle/>
          <a:p>
            <a:pPr algn="ctr"/>
            <a:r>
              <a:rPr lang="en-US" sz="2800" b="1" dirty="0">
                <a:solidFill>
                  <a:srgbClr val="026E94"/>
                </a:solidFill>
              </a:rPr>
              <a:t>Bring </a:t>
            </a:r>
            <a:r>
              <a:rPr lang="en-US" sz="3200" b="1" dirty="0">
                <a:solidFill>
                  <a:srgbClr val="026E94"/>
                </a:solidFill>
              </a:rPr>
              <a:t>ALL</a:t>
            </a:r>
            <a:r>
              <a:rPr lang="en-US" sz="2800" b="1" dirty="0">
                <a:solidFill>
                  <a:srgbClr val="026E94"/>
                </a:solidFill>
              </a:rPr>
              <a:t> Tools Back on Challenge Day!</a:t>
            </a:r>
          </a:p>
        </p:txBody>
      </p:sp>
      <p:pic>
        <p:nvPicPr>
          <p:cNvPr id="7" name="Picture 6">
            <a:extLst>
              <a:ext uri="{FF2B5EF4-FFF2-40B4-BE49-F238E27FC236}">
                <a16:creationId xmlns:a16="http://schemas.microsoft.com/office/drawing/2014/main" id="{5C6D64C1-63CE-1045-4914-316136CFA8B7}"/>
              </a:ext>
            </a:extLst>
          </p:cNvPr>
          <p:cNvPicPr>
            <a:picLocks noChangeAspect="1"/>
          </p:cNvPicPr>
          <p:nvPr/>
        </p:nvPicPr>
        <p:blipFill>
          <a:blip r:embed="rId6"/>
          <a:stretch>
            <a:fillRect/>
          </a:stretch>
        </p:blipFill>
        <p:spPr>
          <a:xfrm>
            <a:off x="9777135" y="2761108"/>
            <a:ext cx="2162675" cy="2266024"/>
          </a:xfrm>
          <a:prstGeom prst="rect">
            <a:avLst/>
          </a:prstGeom>
        </p:spPr>
      </p:pic>
    </p:spTree>
    <p:extLst>
      <p:ext uri="{BB962C8B-B14F-4D97-AF65-F5344CB8AC3E}">
        <p14:creationId xmlns:p14="http://schemas.microsoft.com/office/powerpoint/2010/main" val="2659196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EE2C7-EF9B-4D5B-EE7B-58F82E0AC31C}"/>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14271BF-CFBC-4AE4-1BCE-04BE7308E725}"/>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EB56E677-8BC9-86A8-DBE1-4B319CBF94C4}"/>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Hand Tool Demonstration </a:t>
            </a:r>
          </a:p>
        </p:txBody>
      </p:sp>
      <p:pic>
        <p:nvPicPr>
          <p:cNvPr id="2" name="Picture 2">
            <a:extLst>
              <a:ext uri="{FF2B5EF4-FFF2-40B4-BE49-F238E27FC236}">
                <a16:creationId xmlns:a16="http://schemas.microsoft.com/office/drawing/2014/main" id="{0E8910A9-FAE0-22C0-B700-3588468CB1E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5A3ACC96-A7EB-7890-C4B5-024AC35FD737}"/>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956F16E3-49A4-E893-1B66-231436077B2F}"/>
              </a:ext>
            </a:extLst>
          </p:cNvPr>
          <p:cNvSpPr>
            <a:spLocks noGrp="1"/>
          </p:cNvSpPr>
          <p:nvPr>
            <p:ph type="sldNum" sz="quarter" idx="12"/>
          </p:nvPr>
        </p:nvSpPr>
        <p:spPr/>
        <p:txBody>
          <a:bodyPr/>
          <a:lstStyle/>
          <a:p>
            <a:fld id="{39BD814E-7CDF-41AD-A6E1-A6E373A177BB}" type="slidenum">
              <a:rPr lang="en-US" smtClean="0"/>
              <a:t>23</a:t>
            </a:fld>
            <a:endParaRPr lang="en-US" dirty="0"/>
          </a:p>
        </p:txBody>
      </p:sp>
      <p:pic>
        <p:nvPicPr>
          <p:cNvPr id="8" name="Picture 7">
            <a:extLst>
              <a:ext uri="{FF2B5EF4-FFF2-40B4-BE49-F238E27FC236}">
                <a16:creationId xmlns:a16="http://schemas.microsoft.com/office/drawing/2014/main" id="{639EC031-04D2-EADC-EBEB-948CAD2F6FBE}"/>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11" name="Picture 10">
            <a:extLst>
              <a:ext uri="{FF2B5EF4-FFF2-40B4-BE49-F238E27FC236}">
                <a16:creationId xmlns:a16="http://schemas.microsoft.com/office/drawing/2014/main" id="{C8433DAB-AAFD-DD76-EE09-2B22664BB370}"/>
              </a:ext>
            </a:extLst>
          </p:cNvPr>
          <p:cNvPicPr>
            <a:picLocks noChangeAspect="1"/>
          </p:cNvPicPr>
          <p:nvPr/>
        </p:nvPicPr>
        <p:blipFill>
          <a:blip r:embed="rId6"/>
          <a:srcRect l="12590" t="24054" r="10920"/>
          <a:stretch>
            <a:fillRect/>
          </a:stretch>
        </p:blipFill>
        <p:spPr>
          <a:xfrm>
            <a:off x="4989587" y="4468525"/>
            <a:ext cx="3418320" cy="2252951"/>
          </a:xfrm>
          <a:prstGeom prst="rect">
            <a:avLst/>
          </a:prstGeom>
        </p:spPr>
      </p:pic>
      <p:pic>
        <p:nvPicPr>
          <p:cNvPr id="12" name="Picture 11">
            <a:extLst>
              <a:ext uri="{FF2B5EF4-FFF2-40B4-BE49-F238E27FC236}">
                <a16:creationId xmlns:a16="http://schemas.microsoft.com/office/drawing/2014/main" id="{A65AB08E-7D0E-8FE4-E742-D4C3B158185B}"/>
              </a:ext>
            </a:extLst>
          </p:cNvPr>
          <p:cNvPicPr>
            <a:picLocks noChangeAspect="1"/>
          </p:cNvPicPr>
          <p:nvPr/>
        </p:nvPicPr>
        <p:blipFill>
          <a:blip r:embed="rId7"/>
          <a:srcRect l="83430"/>
          <a:stretch>
            <a:fillRect/>
          </a:stretch>
        </p:blipFill>
        <p:spPr>
          <a:xfrm>
            <a:off x="3557691" y="4468526"/>
            <a:ext cx="1321303" cy="2304488"/>
          </a:xfrm>
          <a:prstGeom prst="rect">
            <a:avLst/>
          </a:prstGeom>
        </p:spPr>
      </p:pic>
      <p:pic>
        <p:nvPicPr>
          <p:cNvPr id="14" name="Picture 13">
            <a:extLst>
              <a:ext uri="{FF2B5EF4-FFF2-40B4-BE49-F238E27FC236}">
                <a16:creationId xmlns:a16="http://schemas.microsoft.com/office/drawing/2014/main" id="{27D07D2C-241E-5B99-CDCB-9A9FABE0EBE2}"/>
              </a:ext>
            </a:extLst>
          </p:cNvPr>
          <p:cNvPicPr>
            <a:picLocks noChangeAspect="1"/>
          </p:cNvPicPr>
          <p:nvPr/>
        </p:nvPicPr>
        <p:blipFill>
          <a:blip r:embed="rId7"/>
          <a:srcRect l="60346" r="21179"/>
          <a:stretch>
            <a:fillRect/>
          </a:stretch>
        </p:blipFill>
        <p:spPr>
          <a:xfrm>
            <a:off x="9606803" y="2033991"/>
            <a:ext cx="2496687" cy="3905502"/>
          </a:xfrm>
          <a:prstGeom prst="rect">
            <a:avLst/>
          </a:prstGeom>
        </p:spPr>
      </p:pic>
      <p:pic>
        <p:nvPicPr>
          <p:cNvPr id="16" name="Picture 15">
            <a:extLst>
              <a:ext uri="{FF2B5EF4-FFF2-40B4-BE49-F238E27FC236}">
                <a16:creationId xmlns:a16="http://schemas.microsoft.com/office/drawing/2014/main" id="{14D381D1-6686-B84B-69D8-7840E80F09E9}"/>
              </a:ext>
            </a:extLst>
          </p:cNvPr>
          <p:cNvPicPr>
            <a:picLocks noChangeAspect="1"/>
          </p:cNvPicPr>
          <p:nvPr/>
        </p:nvPicPr>
        <p:blipFill>
          <a:blip r:embed="rId7"/>
          <a:srcRect r="67525"/>
          <a:stretch>
            <a:fillRect/>
          </a:stretch>
        </p:blipFill>
        <p:spPr>
          <a:xfrm>
            <a:off x="1212088" y="1894916"/>
            <a:ext cx="2589647" cy="2304488"/>
          </a:xfrm>
          <a:prstGeom prst="rect">
            <a:avLst/>
          </a:prstGeom>
        </p:spPr>
      </p:pic>
      <p:pic>
        <p:nvPicPr>
          <p:cNvPr id="17" name="Content Placeholder 4">
            <a:extLst>
              <a:ext uri="{FF2B5EF4-FFF2-40B4-BE49-F238E27FC236}">
                <a16:creationId xmlns:a16="http://schemas.microsoft.com/office/drawing/2014/main" id="{22DF7478-1442-25A4-F03B-46E47E444D10}"/>
              </a:ext>
            </a:extLst>
          </p:cNvPr>
          <p:cNvPicPr>
            <a:picLocks noChangeAspect="1"/>
          </p:cNvPicPr>
          <p:nvPr/>
        </p:nvPicPr>
        <p:blipFill>
          <a:blip r:embed="rId8"/>
          <a:stretch>
            <a:fillRect/>
          </a:stretch>
        </p:blipFill>
        <p:spPr>
          <a:xfrm>
            <a:off x="3908387" y="1944098"/>
            <a:ext cx="2669770" cy="2311594"/>
          </a:xfrm>
          <a:prstGeom prst="rect">
            <a:avLst/>
          </a:prstGeom>
        </p:spPr>
      </p:pic>
      <p:pic>
        <p:nvPicPr>
          <p:cNvPr id="7" name="Picture 6">
            <a:extLst>
              <a:ext uri="{FF2B5EF4-FFF2-40B4-BE49-F238E27FC236}">
                <a16:creationId xmlns:a16="http://schemas.microsoft.com/office/drawing/2014/main" id="{F95D89F1-9D06-EA90-36C0-02C0A92030C5}"/>
              </a:ext>
            </a:extLst>
          </p:cNvPr>
          <p:cNvPicPr>
            <a:picLocks noChangeAspect="1"/>
          </p:cNvPicPr>
          <p:nvPr/>
        </p:nvPicPr>
        <p:blipFill>
          <a:blip r:embed="rId9"/>
          <a:stretch>
            <a:fillRect/>
          </a:stretch>
        </p:blipFill>
        <p:spPr>
          <a:xfrm>
            <a:off x="6704763" y="1944098"/>
            <a:ext cx="2790888" cy="2329784"/>
          </a:xfrm>
          <a:prstGeom prst="rect">
            <a:avLst/>
          </a:prstGeom>
        </p:spPr>
      </p:pic>
      <p:sp>
        <p:nvSpPr>
          <p:cNvPr id="10" name="TextBox 9">
            <a:extLst>
              <a:ext uri="{FF2B5EF4-FFF2-40B4-BE49-F238E27FC236}">
                <a16:creationId xmlns:a16="http://schemas.microsoft.com/office/drawing/2014/main" id="{AD006189-B189-5159-40F2-813B8F18CB9A}"/>
              </a:ext>
            </a:extLst>
          </p:cNvPr>
          <p:cNvSpPr txBox="1"/>
          <p:nvPr/>
        </p:nvSpPr>
        <p:spPr>
          <a:xfrm>
            <a:off x="4878994" y="3818276"/>
            <a:ext cx="1528622" cy="338554"/>
          </a:xfrm>
          <a:prstGeom prst="rect">
            <a:avLst/>
          </a:prstGeom>
          <a:noFill/>
        </p:spPr>
        <p:txBody>
          <a:bodyPr wrap="square" rtlCol="0">
            <a:spAutoFit/>
          </a:bodyPr>
          <a:lstStyle/>
          <a:p>
            <a:r>
              <a:rPr lang="en-US" sz="1600" dirty="0">
                <a:solidFill>
                  <a:schemeClr val="bg1"/>
                </a:solidFill>
                <a:highlight>
                  <a:srgbClr val="424241"/>
                </a:highlight>
              </a:rPr>
              <a:t>Right Hand Use</a:t>
            </a:r>
          </a:p>
        </p:txBody>
      </p:sp>
      <p:sp>
        <p:nvSpPr>
          <p:cNvPr id="20" name="TextBox 19">
            <a:extLst>
              <a:ext uri="{FF2B5EF4-FFF2-40B4-BE49-F238E27FC236}">
                <a16:creationId xmlns:a16="http://schemas.microsoft.com/office/drawing/2014/main" id="{E8FC52B3-B463-4216-80B0-8B95FD0D48CA}"/>
              </a:ext>
            </a:extLst>
          </p:cNvPr>
          <p:cNvSpPr txBox="1"/>
          <p:nvPr/>
        </p:nvSpPr>
        <p:spPr>
          <a:xfrm>
            <a:off x="6596985" y="3818276"/>
            <a:ext cx="1528622" cy="338554"/>
          </a:xfrm>
          <a:prstGeom prst="rect">
            <a:avLst/>
          </a:prstGeom>
          <a:noFill/>
        </p:spPr>
        <p:txBody>
          <a:bodyPr wrap="square" rtlCol="0">
            <a:spAutoFit/>
          </a:bodyPr>
          <a:lstStyle/>
          <a:p>
            <a:r>
              <a:rPr lang="en-US" sz="1600" dirty="0">
                <a:solidFill>
                  <a:schemeClr val="bg1"/>
                </a:solidFill>
                <a:highlight>
                  <a:srgbClr val="424241"/>
                </a:highlight>
              </a:rPr>
              <a:t>Left Hand Use</a:t>
            </a:r>
          </a:p>
        </p:txBody>
      </p:sp>
    </p:spTree>
    <p:extLst>
      <p:ext uri="{BB962C8B-B14F-4D97-AF65-F5344CB8AC3E}">
        <p14:creationId xmlns:p14="http://schemas.microsoft.com/office/powerpoint/2010/main" val="36034668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8CB66-6105-B173-257D-F84C7C6441C6}"/>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621E032-329A-328B-9EBF-55CFACBE3AE6}"/>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AB3925A7-BD7F-A76E-81FF-4E4C5EB187E8}"/>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Hand Drill Demonstration </a:t>
            </a:r>
          </a:p>
        </p:txBody>
      </p:sp>
      <p:pic>
        <p:nvPicPr>
          <p:cNvPr id="2" name="Picture 2">
            <a:extLst>
              <a:ext uri="{FF2B5EF4-FFF2-40B4-BE49-F238E27FC236}">
                <a16:creationId xmlns:a16="http://schemas.microsoft.com/office/drawing/2014/main" id="{AF45508D-54EF-D503-3A8E-05DAB6CB7FF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E6FA1DA4-CF99-3CE6-9D74-988E97BDF60D}"/>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14FF0983-C0A5-E8BF-CC08-B4A3825E968A}"/>
              </a:ext>
            </a:extLst>
          </p:cNvPr>
          <p:cNvSpPr>
            <a:spLocks noGrp="1"/>
          </p:cNvSpPr>
          <p:nvPr>
            <p:ph type="sldNum" sz="quarter" idx="12"/>
          </p:nvPr>
        </p:nvSpPr>
        <p:spPr/>
        <p:txBody>
          <a:bodyPr/>
          <a:lstStyle/>
          <a:p>
            <a:fld id="{39BD814E-7CDF-41AD-A6E1-A6E373A177BB}" type="slidenum">
              <a:rPr lang="en-US" smtClean="0"/>
              <a:t>24</a:t>
            </a:fld>
            <a:endParaRPr lang="en-US" dirty="0"/>
          </a:p>
        </p:txBody>
      </p:sp>
      <p:pic>
        <p:nvPicPr>
          <p:cNvPr id="8" name="Picture 7">
            <a:extLst>
              <a:ext uri="{FF2B5EF4-FFF2-40B4-BE49-F238E27FC236}">
                <a16:creationId xmlns:a16="http://schemas.microsoft.com/office/drawing/2014/main" id="{BAD2E364-1BD0-5245-BAFD-3FD0ECAF60C4}"/>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9" name="Picture 8">
            <a:extLst>
              <a:ext uri="{FF2B5EF4-FFF2-40B4-BE49-F238E27FC236}">
                <a16:creationId xmlns:a16="http://schemas.microsoft.com/office/drawing/2014/main" id="{82CBA41F-0D1E-35AC-D0BA-1AD0640ADE8C}"/>
              </a:ext>
            </a:extLst>
          </p:cNvPr>
          <p:cNvPicPr>
            <a:picLocks noChangeAspect="1"/>
          </p:cNvPicPr>
          <p:nvPr/>
        </p:nvPicPr>
        <p:blipFill>
          <a:blip r:embed="rId6"/>
          <a:srcRect l="15000" r="67636"/>
          <a:stretch>
            <a:fillRect/>
          </a:stretch>
        </p:blipFill>
        <p:spPr>
          <a:xfrm>
            <a:off x="900676" y="2362601"/>
            <a:ext cx="2326512" cy="3873018"/>
          </a:xfrm>
          <a:prstGeom prst="rect">
            <a:avLst/>
          </a:prstGeom>
        </p:spPr>
      </p:pic>
      <p:pic>
        <p:nvPicPr>
          <p:cNvPr id="18" name="Content Placeholder 4">
            <a:extLst>
              <a:ext uri="{FF2B5EF4-FFF2-40B4-BE49-F238E27FC236}">
                <a16:creationId xmlns:a16="http://schemas.microsoft.com/office/drawing/2014/main" id="{E72BF2E0-5778-6DA3-32F4-F96402AE9E7C}"/>
              </a:ext>
            </a:extLst>
          </p:cNvPr>
          <p:cNvPicPr>
            <a:picLocks noChangeAspect="1"/>
          </p:cNvPicPr>
          <p:nvPr/>
        </p:nvPicPr>
        <p:blipFill>
          <a:blip r:embed="rId7"/>
          <a:stretch>
            <a:fillRect/>
          </a:stretch>
        </p:blipFill>
        <p:spPr>
          <a:xfrm>
            <a:off x="3400221" y="2362601"/>
            <a:ext cx="4427746" cy="3873018"/>
          </a:xfrm>
          <a:prstGeom prst="rect">
            <a:avLst/>
          </a:prstGeom>
        </p:spPr>
      </p:pic>
      <p:cxnSp>
        <p:nvCxnSpPr>
          <p:cNvPr id="19" name="Straight Arrow Connector 18">
            <a:extLst>
              <a:ext uri="{FF2B5EF4-FFF2-40B4-BE49-F238E27FC236}">
                <a16:creationId xmlns:a16="http://schemas.microsoft.com/office/drawing/2014/main" id="{3554D565-F088-9D06-AF19-39E2FBCE5005}"/>
              </a:ext>
            </a:extLst>
          </p:cNvPr>
          <p:cNvCxnSpPr>
            <a:cxnSpLocks/>
          </p:cNvCxnSpPr>
          <p:nvPr/>
        </p:nvCxnSpPr>
        <p:spPr>
          <a:xfrm flipV="1">
            <a:off x="3819144" y="4515715"/>
            <a:ext cx="1371600" cy="304800"/>
          </a:xfrm>
          <a:prstGeom prst="straightConnector1">
            <a:avLst/>
          </a:prstGeom>
          <a:ln w="130175">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13D4384B-3FE2-C0BA-25E6-FE0BED729BB6}"/>
              </a:ext>
            </a:extLst>
          </p:cNvPr>
          <p:cNvSpPr txBox="1"/>
          <p:nvPr/>
        </p:nvSpPr>
        <p:spPr>
          <a:xfrm>
            <a:off x="8001000" y="1896932"/>
            <a:ext cx="4013200" cy="4801314"/>
          </a:xfrm>
          <a:prstGeom prst="rect">
            <a:avLst/>
          </a:prstGeom>
          <a:solidFill>
            <a:schemeClr val="accent1">
              <a:lumMod val="40000"/>
              <a:lumOff val="60000"/>
            </a:schemeClr>
          </a:solidFill>
        </p:spPr>
        <p:txBody>
          <a:bodyPr wrap="square" rtlCol="0">
            <a:spAutoFit/>
          </a:bodyPr>
          <a:lstStyle/>
          <a:p>
            <a:pPr algn="ctr"/>
            <a:r>
              <a:rPr lang="en-CA" sz="2000" b="1" dirty="0"/>
              <a:t>How to Drill into Syringe Plunger</a:t>
            </a:r>
          </a:p>
          <a:p>
            <a:pPr marL="457200" indent="-457200">
              <a:buFont typeface="+mj-lt"/>
              <a:buAutoNum type="arabicPeriod"/>
            </a:pPr>
            <a:endParaRPr lang="en-CA" dirty="0"/>
          </a:p>
          <a:p>
            <a:pPr marL="457200" indent="-457200">
              <a:buFont typeface="+mj-lt"/>
              <a:buAutoNum type="arabicPeriod"/>
            </a:pPr>
            <a:r>
              <a:rPr lang="en-CA" dirty="0"/>
              <a:t>Secure syringe in Miter Board by inserting the flat plunger head into a slot (</a:t>
            </a:r>
            <a:r>
              <a:rPr lang="en-CA" b="1" dirty="0">
                <a:highlight>
                  <a:srgbClr val="FFFF00"/>
                </a:highlight>
              </a:rPr>
              <a:t>see YELLOW ARROW for Example</a:t>
            </a:r>
            <a:r>
              <a:rPr lang="en-CA" dirty="0"/>
              <a:t>)</a:t>
            </a:r>
          </a:p>
          <a:p>
            <a:pPr marL="457200" indent="-457200">
              <a:buFont typeface="+mj-lt"/>
              <a:buAutoNum type="arabicPeriod"/>
            </a:pPr>
            <a:endParaRPr lang="en-CA" dirty="0"/>
          </a:p>
          <a:p>
            <a:pPr marL="457200" indent="-457200">
              <a:buFont typeface="+mj-lt"/>
              <a:buAutoNum type="arabicPeriod"/>
            </a:pPr>
            <a:r>
              <a:rPr lang="en-CA" dirty="0"/>
              <a:t>Keep the drill upright, steady, and push down for leverage</a:t>
            </a:r>
          </a:p>
          <a:p>
            <a:pPr marL="457200" indent="-457200">
              <a:buFont typeface="+mj-lt"/>
              <a:buAutoNum type="arabicPeriod"/>
            </a:pPr>
            <a:endParaRPr lang="en-CA" dirty="0"/>
          </a:p>
          <a:p>
            <a:pPr marL="457200" indent="-457200">
              <a:buFont typeface="+mj-lt"/>
              <a:buAutoNum type="arabicPeriod"/>
            </a:pPr>
            <a:r>
              <a:rPr lang="en-CA" dirty="0"/>
              <a:t>Press the drill bit into the plunger body and turn the hand-crank forward to start drilling.</a:t>
            </a:r>
          </a:p>
          <a:p>
            <a:pPr marL="457200" indent="-457200">
              <a:buFont typeface="+mj-lt"/>
              <a:buAutoNum type="arabicPeriod"/>
            </a:pPr>
            <a:endParaRPr lang="en-CA" dirty="0"/>
          </a:p>
          <a:p>
            <a:pPr marL="457200" indent="-457200">
              <a:buFont typeface="+mj-lt"/>
              <a:buAutoNum type="arabicPeriod"/>
            </a:pPr>
            <a:r>
              <a:rPr lang="en-CA" dirty="0"/>
              <a:t>To remove the drill bit from the hole, rotate the crank in the same direction and pull up.</a:t>
            </a:r>
            <a:endParaRPr lang="en-US" dirty="0"/>
          </a:p>
        </p:txBody>
      </p:sp>
    </p:spTree>
    <p:extLst>
      <p:ext uri="{BB962C8B-B14F-4D97-AF65-F5344CB8AC3E}">
        <p14:creationId xmlns:p14="http://schemas.microsoft.com/office/powerpoint/2010/main" val="748761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45475-C875-C13B-E574-3660C613B9A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92562A5-1D56-E337-B59D-ED520B1B5D8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393" y="5"/>
            <a:ext cx="12187231" cy="6858000"/>
          </a:xfrm>
          <a:prstGeom prst="rect">
            <a:avLst/>
          </a:prstGeom>
        </p:spPr>
      </p:pic>
      <p:sp>
        <p:nvSpPr>
          <p:cNvPr id="9" name="TextBox 8">
            <a:extLst>
              <a:ext uri="{FF2B5EF4-FFF2-40B4-BE49-F238E27FC236}">
                <a16:creationId xmlns:a16="http://schemas.microsoft.com/office/drawing/2014/main" id="{12578000-399A-B9BA-7BF8-0E3EFCF6B904}"/>
              </a:ext>
            </a:extLst>
          </p:cNvPr>
          <p:cNvSpPr txBox="1"/>
          <p:nvPr/>
        </p:nvSpPr>
        <p:spPr>
          <a:xfrm>
            <a:off x="3886200" y="2654132"/>
            <a:ext cx="8406257" cy="3447098"/>
          </a:xfrm>
          <a:prstGeom prst="rect">
            <a:avLst/>
          </a:prstGeom>
          <a:noFill/>
        </p:spPr>
        <p:txBody>
          <a:bodyPr wrap="square" lIns="91440" tIns="45720" rIns="91440" bIns="45720" rtlCol="0" anchor="t">
            <a:spAutoFit/>
          </a:bodyPr>
          <a:lstStyle/>
          <a:p>
            <a:pPr algn="ctr"/>
            <a:r>
              <a:rPr lang="en-US" sz="6600" b="1" dirty="0">
                <a:solidFill>
                  <a:srgbClr val="026E94"/>
                </a:solidFill>
              </a:rPr>
              <a:t>Tips for Portfolio and Building a Working Prototype </a:t>
            </a:r>
          </a:p>
          <a:p>
            <a:pPr algn="ctr"/>
            <a:endParaRPr lang="en-US" sz="2000" b="1" dirty="0">
              <a:solidFill>
                <a:srgbClr val="026E94"/>
              </a:solidFill>
            </a:endParaRPr>
          </a:p>
        </p:txBody>
      </p:sp>
      <p:pic>
        <p:nvPicPr>
          <p:cNvPr id="2" name="Picture 1" descr="A black background with text&#10;&#10;Description automatically generated">
            <a:extLst>
              <a:ext uri="{FF2B5EF4-FFF2-40B4-BE49-F238E27FC236}">
                <a16:creationId xmlns:a16="http://schemas.microsoft.com/office/drawing/2014/main" id="{5F77C34E-BC87-A59B-E69E-177A4F6E3B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9518" y="211911"/>
            <a:ext cx="4216989" cy="2187099"/>
          </a:xfrm>
          <a:prstGeom prst="rect">
            <a:avLst/>
          </a:prstGeom>
        </p:spPr>
      </p:pic>
      <p:sp>
        <p:nvSpPr>
          <p:cNvPr id="3" name="Slide Number Placeholder 2">
            <a:extLst>
              <a:ext uri="{FF2B5EF4-FFF2-40B4-BE49-F238E27FC236}">
                <a16:creationId xmlns:a16="http://schemas.microsoft.com/office/drawing/2014/main" id="{9080E7C4-C0BD-7073-0EF3-C763DA72D826}"/>
              </a:ext>
            </a:extLst>
          </p:cNvPr>
          <p:cNvSpPr>
            <a:spLocks noGrp="1"/>
          </p:cNvSpPr>
          <p:nvPr>
            <p:ph type="sldNum" sz="quarter" idx="12"/>
          </p:nvPr>
        </p:nvSpPr>
        <p:spPr/>
        <p:txBody>
          <a:bodyPr/>
          <a:lstStyle/>
          <a:p>
            <a:fld id="{39BD814E-7CDF-41AD-A6E1-A6E373A177BB}" type="slidenum">
              <a:rPr lang="en-US" smtClean="0"/>
              <a:t>25</a:t>
            </a:fld>
            <a:endParaRPr lang="en-US" dirty="0"/>
          </a:p>
        </p:txBody>
      </p:sp>
    </p:spTree>
    <p:extLst>
      <p:ext uri="{BB962C8B-B14F-4D97-AF65-F5344CB8AC3E}">
        <p14:creationId xmlns:p14="http://schemas.microsoft.com/office/powerpoint/2010/main" val="863694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2CDD0-1367-CEDC-412C-7342496422F7}"/>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4C41D7B-948B-2282-C6AC-9B91362E4EA4}"/>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4157B40B-AC54-8685-41F9-4422F5A7D955}"/>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Team Portfolio Overview </a:t>
            </a:r>
            <a:endParaRPr lang="en-US" sz="4000" dirty="0">
              <a:solidFill>
                <a:srgbClr val="026E94"/>
              </a:solidFill>
            </a:endParaRPr>
          </a:p>
        </p:txBody>
      </p:sp>
      <p:pic>
        <p:nvPicPr>
          <p:cNvPr id="3" name="Picture 2">
            <a:extLst>
              <a:ext uri="{FF2B5EF4-FFF2-40B4-BE49-F238E27FC236}">
                <a16:creationId xmlns:a16="http://schemas.microsoft.com/office/drawing/2014/main" id="{EC536522-2AD5-FC6D-9344-E6317278CCC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F47913AF-6D6C-2A98-AE78-72F85EE81035}"/>
              </a:ext>
            </a:extLst>
          </p:cNvPr>
          <p:cNvSpPr>
            <a:spLocks noGrp="1"/>
          </p:cNvSpPr>
          <p:nvPr>
            <p:ph type="sldNum" sz="quarter" idx="12"/>
          </p:nvPr>
        </p:nvSpPr>
        <p:spPr/>
        <p:txBody>
          <a:bodyPr/>
          <a:lstStyle/>
          <a:p>
            <a:fld id="{39BD814E-7CDF-41AD-A6E1-A6E373A177BB}" type="slidenum">
              <a:rPr lang="en-US" smtClean="0"/>
              <a:t>26</a:t>
            </a:fld>
            <a:endParaRPr lang="en-US" dirty="0"/>
          </a:p>
        </p:txBody>
      </p:sp>
      <p:pic>
        <p:nvPicPr>
          <p:cNvPr id="14" name="Picture 13">
            <a:extLst>
              <a:ext uri="{FF2B5EF4-FFF2-40B4-BE49-F238E27FC236}">
                <a16:creationId xmlns:a16="http://schemas.microsoft.com/office/drawing/2014/main" id="{BDC45682-DE82-D811-330C-C3F24CFB7D9D}"/>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12" name="TextBox 11">
            <a:extLst>
              <a:ext uri="{FF2B5EF4-FFF2-40B4-BE49-F238E27FC236}">
                <a16:creationId xmlns:a16="http://schemas.microsoft.com/office/drawing/2014/main" id="{72A90480-C988-8D97-1356-216915AB8094}"/>
              </a:ext>
            </a:extLst>
          </p:cNvPr>
          <p:cNvSpPr txBox="1"/>
          <p:nvPr/>
        </p:nvSpPr>
        <p:spPr>
          <a:xfrm>
            <a:off x="1106745" y="1714500"/>
            <a:ext cx="10987834" cy="1015663"/>
          </a:xfrm>
          <a:prstGeom prst="rect">
            <a:avLst/>
          </a:prstGeom>
          <a:noFill/>
        </p:spPr>
        <p:txBody>
          <a:bodyPr wrap="square" rtlCol="0">
            <a:spAutoFit/>
          </a:bodyPr>
          <a:lstStyle/>
          <a:p>
            <a:r>
              <a:rPr lang="en-US" sz="2000" b="1" dirty="0"/>
              <a:t>Team Portfolio serves 3 purposes: 1) it documents your prototype development and is used to capture your machine build instructions; 2) you will use it to re-create the working prototype on Challenge Day; 3) a good portfolio can help the team earn points.  </a:t>
            </a:r>
          </a:p>
        </p:txBody>
      </p:sp>
      <p:sp>
        <p:nvSpPr>
          <p:cNvPr id="15" name="TextBox 14">
            <a:extLst>
              <a:ext uri="{FF2B5EF4-FFF2-40B4-BE49-F238E27FC236}">
                <a16:creationId xmlns:a16="http://schemas.microsoft.com/office/drawing/2014/main" id="{9BE2F264-C4C0-BB1B-66F2-F33F402454BA}"/>
              </a:ext>
            </a:extLst>
          </p:cNvPr>
          <p:cNvSpPr txBox="1"/>
          <p:nvPr/>
        </p:nvSpPr>
        <p:spPr>
          <a:xfrm>
            <a:off x="774700" y="2955330"/>
            <a:ext cx="4323108" cy="369332"/>
          </a:xfrm>
          <a:prstGeom prst="rect">
            <a:avLst/>
          </a:prstGeom>
          <a:noFill/>
        </p:spPr>
        <p:txBody>
          <a:bodyPr wrap="square" rtlCol="0">
            <a:spAutoFit/>
          </a:bodyPr>
          <a:lstStyle/>
          <a:p>
            <a:pPr algn="ctr"/>
            <a:r>
              <a:rPr lang="en-US" b="1" dirty="0">
                <a:solidFill>
                  <a:srgbClr val="026E94"/>
                </a:solidFill>
              </a:rPr>
              <a:t>Use Portfolio Checklist</a:t>
            </a:r>
          </a:p>
        </p:txBody>
      </p:sp>
      <p:sp>
        <p:nvSpPr>
          <p:cNvPr id="16" name="TextBox 15">
            <a:extLst>
              <a:ext uri="{FF2B5EF4-FFF2-40B4-BE49-F238E27FC236}">
                <a16:creationId xmlns:a16="http://schemas.microsoft.com/office/drawing/2014/main" id="{A843F27F-A513-DFDC-0A61-B828F62E4A26}"/>
              </a:ext>
            </a:extLst>
          </p:cNvPr>
          <p:cNvSpPr txBox="1"/>
          <p:nvPr/>
        </p:nvSpPr>
        <p:spPr>
          <a:xfrm>
            <a:off x="6323579" y="3023352"/>
            <a:ext cx="4409281" cy="369332"/>
          </a:xfrm>
          <a:prstGeom prst="rect">
            <a:avLst/>
          </a:prstGeom>
          <a:noFill/>
        </p:spPr>
        <p:txBody>
          <a:bodyPr wrap="square" rtlCol="0">
            <a:spAutoFit/>
          </a:bodyPr>
          <a:lstStyle/>
          <a:p>
            <a:pPr algn="ctr"/>
            <a:r>
              <a:rPr lang="en-US" b="1" dirty="0">
                <a:solidFill>
                  <a:srgbClr val="026E94"/>
                </a:solidFill>
              </a:rPr>
              <a:t>Team’s Challenge Rubric &amp; AI Use </a:t>
            </a:r>
          </a:p>
        </p:txBody>
      </p:sp>
      <p:pic>
        <p:nvPicPr>
          <p:cNvPr id="7" name="Picture 6">
            <a:extLst>
              <a:ext uri="{FF2B5EF4-FFF2-40B4-BE49-F238E27FC236}">
                <a16:creationId xmlns:a16="http://schemas.microsoft.com/office/drawing/2014/main" id="{2F3C7F06-C57D-B845-A679-65A1814E75F5}"/>
              </a:ext>
            </a:extLst>
          </p:cNvPr>
          <p:cNvPicPr>
            <a:picLocks noChangeAspect="1"/>
          </p:cNvPicPr>
          <p:nvPr/>
        </p:nvPicPr>
        <p:blipFill>
          <a:blip r:embed="rId6"/>
          <a:stretch>
            <a:fillRect/>
          </a:stretch>
        </p:blipFill>
        <p:spPr>
          <a:xfrm>
            <a:off x="838200" y="3343479"/>
            <a:ext cx="4259608" cy="3267138"/>
          </a:xfrm>
          <a:prstGeom prst="rect">
            <a:avLst/>
          </a:prstGeom>
        </p:spPr>
      </p:pic>
      <p:pic>
        <p:nvPicPr>
          <p:cNvPr id="8" name="Picture 7">
            <a:extLst>
              <a:ext uri="{FF2B5EF4-FFF2-40B4-BE49-F238E27FC236}">
                <a16:creationId xmlns:a16="http://schemas.microsoft.com/office/drawing/2014/main" id="{B1263ECB-722F-7F33-E36B-48983C4D27CE}"/>
              </a:ext>
            </a:extLst>
          </p:cNvPr>
          <p:cNvPicPr>
            <a:picLocks noChangeAspect="1"/>
          </p:cNvPicPr>
          <p:nvPr/>
        </p:nvPicPr>
        <p:blipFill>
          <a:blip r:embed="rId7"/>
          <a:srcRect l="8484" r="7327"/>
          <a:stretch>
            <a:fillRect/>
          </a:stretch>
        </p:blipFill>
        <p:spPr>
          <a:xfrm>
            <a:off x="5434628" y="3392763"/>
            <a:ext cx="6187184" cy="2525438"/>
          </a:xfrm>
          <a:prstGeom prst="rect">
            <a:avLst/>
          </a:prstGeom>
          <a:ln>
            <a:solidFill>
              <a:schemeClr val="accent1"/>
            </a:solidFill>
          </a:ln>
        </p:spPr>
      </p:pic>
      <p:sp>
        <p:nvSpPr>
          <p:cNvPr id="9" name="TextBox 8">
            <a:extLst>
              <a:ext uri="{FF2B5EF4-FFF2-40B4-BE49-F238E27FC236}">
                <a16:creationId xmlns:a16="http://schemas.microsoft.com/office/drawing/2014/main" id="{16F03BEF-8137-8732-B960-A2000157C4DD}"/>
              </a:ext>
            </a:extLst>
          </p:cNvPr>
          <p:cNvSpPr txBox="1"/>
          <p:nvPr/>
        </p:nvSpPr>
        <p:spPr>
          <a:xfrm>
            <a:off x="5936003" y="6075146"/>
            <a:ext cx="5097803" cy="646331"/>
          </a:xfrm>
          <a:prstGeom prst="rect">
            <a:avLst/>
          </a:prstGeom>
          <a:solidFill>
            <a:srgbClr val="FFFF00"/>
          </a:solidFill>
        </p:spPr>
        <p:txBody>
          <a:bodyPr wrap="square" rtlCol="0">
            <a:spAutoFit/>
          </a:bodyPr>
          <a:lstStyle/>
          <a:p>
            <a:r>
              <a:rPr lang="en-US" b="1" dirty="0"/>
              <a:t>Hint: use the Team </a:t>
            </a:r>
            <a:r>
              <a:rPr lang="en-US" b="1"/>
              <a:t>Challenge Rubric </a:t>
            </a:r>
            <a:r>
              <a:rPr lang="en-US" b="1" dirty="0"/>
              <a:t>to learn how your portfolio will be evaluated on Challenge Day. </a:t>
            </a:r>
          </a:p>
        </p:txBody>
      </p:sp>
    </p:spTree>
    <p:extLst>
      <p:ext uri="{BB962C8B-B14F-4D97-AF65-F5344CB8AC3E}">
        <p14:creationId xmlns:p14="http://schemas.microsoft.com/office/powerpoint/2010/main" val="2423380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BF54F-9CC7-7F03-B63E-773E5CE79A88}"/>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9591ECA-BB0F-701D-CD83-F87BA4D87F96}"/>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5AAC132A-9892-3EA9-8D21-1BF35FB4EA50}"/>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Team Portfolio &amp; AI Use  </a:t>
            </a:r>
            <a:endParaRPr lang="en-US" sz="4000" dirty="0">
              <a:solidFill>
                <a:srgbClr val="026E94"/>
              </a:solidFill>
            </a:endParaRPr>
          </a:p>
        </p:txBody>
      </p:sp>
      <p:pic>
        <p:nvPicPr>
          <p:cNvPr id="3" name="Picture 2">
            <a:extLst>
              <a:ext uri="{FF2B5EF4-FFF2-40B4-BE49-F238E27FC236}">
                <a16:creationId xmlns:a16="http://schemas.microsoft.com/office/drawing/2014/main" id="{C6550343-7C04-3810-2B6C-33972DBE956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85D10155-CC5D-54AB-2843-949321F265BE}"/>
              </a:ext>
            </a:extLst>
          </p:cNvPr>
          <p:cNvSpPr>
            <a:spLocks noGrp="1"/>
          </p:cNvSpPr>
          <p:nvPr>
            <p:ph type="sldNum" sz="quarter" idx="12"/>
          </p:nvPr>
        </p:nvSpPr>
        <p:spPr/>
        <p:txBody>
          <a:bodyPr/>
          <a:lstStyle/>
          <a:p>
            <a:fld id="{39BD814E-7CDF-41AD-A6E1-A6E373A177BB}" type="slidenum">
              <a:rPr lang="en-US" smtClean="0"/>
              <a:t>27</a:t>
            </a:fld>
            <a:endParaRPr lang="en-US" dirty="0"/>
          </a:p>
        </p:txBody>
      </p:sp>
      <p:pic>
        <p:nvPicPr>
          <p:cNvPr id="14" name="Picture 13">
            <a:extLst>
              <a:ext uri="{FF2B5EF4-FFF2-40B4-BE49-F238E27FC236}">
                <a16:creationId xmlns:a16="http://schemas.microsoft.com/office/drawing/2014/main" id="{5E1004F7-16FD-AA9D-04EC-BEFA01C9FC0A}"/>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12" name="TextBox 11">
            <a:extLst>
              <a:ext uri="{FF2B5EF4-FFF2-40B4-BE49-F238E27FC236}">
                <a16:creationId xmlns:a16="http://schemas.microsoft.com/office/drawing/2014/main" id="{000BE5D7-4686-CA19-CC11-7C56458D4167}"/>
              </a:ext>
            </a:extLst>
          </p:cNvPr>
          <p:cNvSpPr txBox="1"/>
          <p:nvPr/>
        </p:nvSpPr>
        <p:spPr>
          <a:xfrm>
            <a:off x="1017844" y="1701800"/>
            <a:ext cx="11000535" cy="5170646"/>
          </a:xfrm>
          <a:prstGeom prst="rect">
            <a:avLst/>
          </a:prstGeom>
          <a:noFill/>
        </p:spPr>
        <p:txBody>
          <a:bodyPr wrap="square" rtlCol="0">
            <a:spAutoFit/>
          </a:bodyPr>
          <a:lstStyle/>
          <a:p>
            <a:pPr marL="342900" indent="-342900">
              <a:buFont typeface="Arial" panose="020B0604020202020204" pitchFamily="34" charset="0"/>
              <a:buChar char="•"/>
            </a:pPr>
            <a:r>
              <a:rPr lang="en-CA" sz="2000" dirty="0"/>
              <a:t>AI use is not required. </a:t>
            </a:r>
          </a:p>
          <a:p>
            <a:pPr marL="342900" indent="-342900">
              <a:buFont typeface="Arial" panose="020B0604020202020204" pitchFamily="34" charset="0"/>
              <a:buChar char="•"/>
            </a:pPr>
            <a:endParaRPr lang="en-CA" sz="1200" dirty="0"/>
          </a:p>
          <a:p>
            <a:pPr marL="342900" indent="-342900">
              <a:buFont typeface="Arial" panose="020B0604020202020204" pitchFamily="34" charset="0"/>
              <a:buChar char="•"/>
            </a:pPr>
            <a:r>
              <a:rPr lang="en-CA" sz="2000" dirty="0"/>
              <a:t>Teams that choose to use AI will be instructed to use it as an investigative tool with the expectation that the portfolio demonstrates original thought and meaningful learning. </a:t>
            </a:r>
          </a:p>
          <a:p>
            <a:pPr marL="342900" indent="-342900">
              <a:buFont typeface="Arial" panose="020B0604020202020204" pitchFamily="34" charset="0"/>
              <a:buChar char="•"/>
            </a:pPr>
            <a:endParaRPr lang="en-CA" sz="1200" dirty="0"/>
          </a:p>
          <a:p>
            <a:pPr marL="342900" indent="-342900">
              <a:buFont typeface="Arial" panose="020B0604020202020204" pitchFamily="34" charset="0"/>
              <a:buChar char="•"/>
            </a:pPr>
            <a:r>
              <a:rPr lang="en-US" sz="2000" dirty="0"/>
              <a:t>Use AI in a purposeful manner that reflets the team’s reasoning, content ownership, and insights. </a:t>
            </a:r>
            <a:endParaRPr lang="en-US" sz="1200" dirty="0"/>
          </a:p>
          <a:p>
            <a:r>
              <a:rPr lang="en-US" sz="1200" dirty="0"/>
              <a:t>  </a:t>
            </a:r>
          </a:p>
          <a:p>
            <a:pPr marL="342900" indent="-342900">
              <a:buFont typeface="Arial" panose="020B0604020202020204" pitchFamily="34" charset="0"/>
              <a:buChar char="•"/>
            </a:pPr>
            <a:r>
              <a:rPr lang="en-US" b="1" dirty="0"/>
              <a:t>Teams are not allowed to use AI (or agents) to create the machine design or generate the portfolio</a:t>
            </a:r>
            <a:r>
              <a:rPr lang="en-US" dirty="0"/>
              <a:t>.</a:t>
            </a:r>
            <a:endParaRPr lang="en-US" sz="1200" dirty="0"/>
          </a:p>
          <a:p>
            <a:endParaRPr lang="en-CA" sz="1600" dirty="0"/>
          </a:p>
          <a:p>
            <a:pPr marL="342900" indent="-342900">
              <a:buFont typeface="Arial" panose="020B0604020202020204" pitchFamily="34" charset="0"/>
              <a:buChar char="•"/>
            </a:pPr>
            <a:r>
              <a:rPr lang="en-CA" sz="2000" dirty="0"/>
              <a:t>A team using AI </a:t>
            </a:r>
            <a:r>
              <a:rPr lang="en-CA" sz="2000" b="1" dirty="0"/>
              <a:t>should not</a:t>
            </a:r>
            <a:r>
              <a:rPr lang="en-CA" sz="2000" dirty="0"/>
              <a:t> automatically receive high scores. </a:t>
            </a:r>
          </a:p>
          <a:p>
            <a:pPr marL="342900" indent="-342900">
              <a:buFont typeface="Arial" panose="020B0604020202020204" pitchFamily="34" charset="0"/>
              <a:buChar char="•"/>
            </a:pPr>
            <a:endParaRPr lang="en-CA" sz="1200" dirty="0"/>
          </a:p>
          <a:p>
            <a:pPr marL="342900" indent="-342900">
              <a:buFont typeface="Arial" panose="020B0604020202020204" pitchFamily="34" charset="0"/>
              <a:buChar char="•"/>
            </a:pPr>
            <a:r>
              <a:rPr lang="en-CA" sz="2000" dirty="0"/>
              <a:t>A team that </a:t>
            </a:r>
            <a:r>
              <a:rPr lang="en-CA" sz="2000" b="1" dirty="0"/>
              <a:t>does not</a:t>
            </a:r>
            <a:r>
              <a:rPr lang="en-CA" sz="2000" dirty="0"/>
              <a:t> use AI should not be penalized for not using the tool. </a:t>
            </a:r>
          </a:p>
          <a:p>
            <a:pPr marL="342900" indent="-342900">
              <a:buFont typeface="Arial" panose="020B0604020202020204" pitchFamily="34" charset="0"/>
              <a:buChar char="•"/>
            </a:pPr>
            <a:endParaRPr lang="en-CA" sz="1200" dirty="0"/>
          </a:p>
          <a:p>
            <a:pPr marL="342900" indent="-342900">
              <a:buFont typeface="Arial" panose="020B0604020202020204" pitchFamily="34" charset="0"/>
              <a:buChar char="•"/>
            </a:pPr>
            <a:r>
              <a:rPr lang="en-US" sz="2000" dirty="0"/>
              <a:t>During the </a:t>
            </a:r>
            <a:r>
              <a:rPr lang="en-US" sz="2000" b="1" dirty="0"/>
              <a:t>Challenge Day interview session</a:t>
            </a:r>
            <a:r>
              <a:rPr lang="en-US" sz="2000" dirty="0"/>
              <a:t>, teams must inform the judges if AI was used. If so, share / explain what prompts were used and how they informed the decisions made for your machine and portfolio. </a:t>
            </a:r>
          </a:p>
          <a:p>
            <a:pPr marL="342900" indent="-342900">
              <a:buFont typeface="Arial" panose="020B0604020202020204" pitchFamily="34" charset="0"/>
              <a:buChar char="•"/>
            </a:pPr>
            <a:endParaRPr lang="en-CA" sz="1200" b="1" dirty="0"/>
          </a:p>
          <a:p>
            <a:pPr marL="342900" indent="-342900">
              <a:buFont typeface="Arial" panose="020B0604020202020204" pitchFamily="34" charset="0"/>
              <a:buChar char="•"/>
            </a:pPr>
            <a:r>
              <a:rPr lang="en-CA" sz="2000" b="1" dirty="0">
                <a:highlight>
                  <a:srgbClr val="FFFF00"/>
                </a:highlight>
              </a:rPr>
              <a:t>Hosts, organizers, educators and judges - refer to the Judges’ Rubric &amp; AI Use document for areas likely to include AI generated responses.</a:t>
            </a:r>
            <a:endParaRPr lang="en-US" sz="2400" b="1" dirty="0">
              <a:highlight>
                <a:srgbClr val="FFFF00"/>
              </a:highlight>
            </a:endParaRPr>
          </a:p>
        </p:txBody>
      </p:sp>
    </p:spTree>
    <p:extLst>
      <p:ext uri="{BB962C8B-B14F-4D97-AF65-F5344CB8AC3E}">
        <p14:creationId xmlns:p14="http://schemas.microsoft.com/office/powerpoint/2010/main" val="3891470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5BC4C-EB50-C398-73DE-4FA0283C1D0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5FB5E62-648D-3956-DE3E-344E5F9ADE76}"/>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724D74AA-4ACF-0F60-9C60-712F37ADFE11}"/>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Portfolio Orthographic &amp; Isometric Drawings  </a:t>
            </a:r>
            <a:endParaRPr lang="en-US" sz="4000" dirty="0">
              <a:solidFill>
                <a:srgbClr val="026E94"/>
              </a:solidFill>
            </a:endParaRPr>
          </a:p>
        </p:txBody>
      </p:sp>
      <p:pic>
        <p:nvPicPr>
          <p:cNvPr id="3" name="Picture 2">
            <a:extLst>
              <a:ext uri="{FF2B5EF4-FFF2-40B4-BE49-F238E27FC236}">
                <a16:creationId xmlns:a16="http://schemas.microsoft.com/office/drawing/2014/main" id="{8F7BB495-C410-5F1C-0E94-7BACB71B95F8}"/>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31E1068F-2112-31F9-0F6B-B86CCC82DD44}"/>
              </a:ext>
            </a:extLst>
          </p:cNvPr>
          <p:cNvSpPr>
            <a:spLocks noGrp="1"/>
          </p:cNvSpPr>
          <p:nvPr>
            <p:ph type="sldNum" sz="quarter" idx="12"/>
          </p:nvPr>
        </p:nvSpPr>
        <p:spPr/>
        <p:txBody>
          <a:bodyPr/>
          <a:lstStyle/>
          <a:p>
            <a:fld id="{39BD814E-7CDF-41AD-A6E1-A6E373A177BB}" type="slidenum">
              <a:rPr lang="en-US" smtClean="0"/>
              <a:t>28</a:t>
            </a:fld>
            <a:endParaRPr lang="en-US" dirty="0"/>
          </a:p>
        </p:txBody>
      </p:sp>
      <p:pic>
        <p:nvPicPr>
          <p:cNvPr id="14" name="Picture 13">
            <a:extLst>
              <a:ext uri="{FF2B5EF4-FFF2-40B4-BE49-F238E27FC236}">
                <a16:creationId xmlns:a16="http://schemas.microsoft.com/office/drawing/2014/main" id="{8FE9EB9E-5C6E-6C5E-19B7-4436C2F1CC6D}"/>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20" name="Orthographic Views"/>
          <p:cNvPicPr>
            <a:picLocks noChangeAspect="1"/>
          </p:cNvPicPr>
          <p:nvPr/>
        </p:nvPicPr>
        <p:blipFill>
          <a:blip r:embed="rId6"/>
          <a:stretch>
            <a:fillRect/>
          </a:stretch>
        </p:blipFill>
        <p:spPr>
          <a:xfrm>
            <a:off x="1775013" y="2239516"/>
            <a:ext cx="3502254" cy="2825400"/>
          </a:xfrm>
          <a:prstGeom prst="rect">
            <a:avLst/>
          </a:prstGeom>
        </p:spPr>
      </p:pic>
      <p:pic>
        <p:nvPicPr>
          <p:cNvPr id="21" name="Isometric Render"/>
          <p:cNvPicPr>
            <a:picLocks noChangeAspect="1"/>
          </p:cNvPicPr>
          <p:nvPr/>
        </p:nvPicPr>
        <p:blipFill>
          <a:blip r:embed="rId7"/>
          <a:stretch>
            <a:fillRect/>
          </a:stretch>
        </p:blipFill>
        <p:spPr>
          <a:xfrm>
            <a:off x="8002878" y="2239517"/>
            <a:ext cx="2661621" cy="2825400"/>
          </a:xfrm>
          <a:prstGeom prst="rect">
            <a:avLst/>
          </a:prstGeom>
        </p:spPr>
      </p:pic>
      <p:sp>
        <p:nvSpPr>
          <p:cNvPr id="22" name="Ortho Heading"/>
          <p:cNvSpPr txBox="1"/>
          <p:nvPr/>
        </p:nvSpPr>
        <p:spPr>
          <a:xfrm>
            <a:off x="1527500" y="1810000"/>
            <a:ext cx="4028499" cy="470000"/>
          </a:xfrm>
          <a:prstGeom prst="rect">
            <a:avLst/>
          </a:prstGeom>
          <a:noFill/>
        </p:spPr>
        <p:txBody>
          <a:bodyPr wrap="square" lIns="0" tIns="0" rIns="0" bIns="0" anchor="ctr">
            <a:normAutofit/>
          </a:bodyPr>
          <a:lstStyle/>
          <a:p>
            <a:pPr algn="ctr"/>
            <a:r>
              <a:rPr lang="en-US" sz="2400" b="1" kern="0" dirty="0">
                <a:solidFill>
                  <a:srgbClr val="026E94"/>
                </a:solidFill>
                <a:latin typeface="Arial Nova" panose="020B0504020202020204" pitchFamily="34" charset="0"/>
                <a:cs typeface="Arial" panose="020B0604020202020204" pitchFamily="34" charset="0"/>
              </a:rPr>
              <a:t>Orthographic Projection</a:t>
            </a:r>
          </a:p>
        </p:txBody>
      </p:sp>
      <p:sp>
        <p:nvSpPr>
          <p:cNvPr id="23" name="Iso Heading"/>
          <p:cNvSpPr txBox="1"/>
          <p:nvPr/>
        </p:nvSpPr>
        <p:spPr>
          <a:xfrm>
            <a:off x="7683500" y="1810000"/>
            <a:ext cx="3175000" cy="470000"/>
          </a:xfrm>
          <a:prstGeom prst="rect">
            <a:avLst/>
          </a:prstGeom>
          <a:noFill/>
        </p:spPr>
        <p:txBody>
          <a:bodyPr wrap="square" lIns="0" tIns="0" rIns="0" bIns="0" anchor="ctr">
            <a:normAutofit/>
          </a:bodyPr>
          <a:lstStyle/>
          <a:p>
            <a:pPr algn="ctr"/>
            <a:r>
              <a:rPr lang="en-US" sz="2400" b="1" kern="0" dirty="0">
                <a:solidFill>
                  <a:srgbClr val="026E94"/>
                </a:solidFill>
                <a:latin typeface="Arial Nova" panose="020B0504020202020204" pitchFamily="34" charset="0"/>
                <a:cs typeface="Arial" panose="020B0604020202020204" pitchFamily="34" charset="0"/>
              </a:rPr>
              <a:t>Isometric View</a:t>
            </a:r>
          </a:p>
        </p:txBody>
      </p:sp>
      <p:sp>
        <p:nvSpPr>
          <p:cNvPr id="24" name="Engineer Caption"/>
          <p:cNvSpPr txBox="1"/>
          <p:nvPr/>
        </p:nvSpPr>
        <p:spPr>
          <a:xfrm>
            <a:off x="101600" y="5447685"/>
            <a:ext cx="11988800" cy="1372215"/>
          </a:xfrm>
          <a:prstGeom prst="rect">
            <a:avLst/>
          </a:prstGeom>
          <a:noFill/>
        </p:spPr>
        <p:txBody>
          <a:bodyPr wrap="square" lIns="0" tIns="0" rIns="0" bIns="0" anchor="ctr">
            <a:noAutofit/>
          </a:bodyPr>
          <a:lstStyle/>
          <a:p>
            <a:pPr marL="285750" indent="-285750">
              <a:buFont typeface="Arial" panose="020B0604020202020204" pitchFamily="34" charset="0"/>
              <a:buChar char="•"/>
            </a:pPr>
            <a:r>
              <a:rPr lang="en-US" sz="2000" b="1" kern="0" dirty="0">
                <a:solidFill>
                  <a:srgbClr val="3F3F3F"/>
                </a:solidFill>
                <a:cs typeface="Arial" panose="020B0604020202020204" pitchFamily="34" charset="0"/>
              </a:rPr>
              <a:t>Orthographic projection describes an object through separate top, front, and right views drawn true-to-scale for dimensioning and manufacturing.</a:t>
            </a:r>
          </a:p>
          <a:p>
            <a:pPr marL="285750" indent="-285750">
              <a:buFont typeface="Arial" panose="020B0604020202020204" pitchFamily="34" charset="0"/>
              <a:buChar char="•"/>
            </a:pPr>
            <a:endParaRPr lang="en-US" sz="1000" b="1" kern="0" dirty="0">
              <a:solidFill>
                <a:srgbClr val="3F3F3F"/>
              </a:solidFill>
              <a:cs typeface="Arial" panose="020B0604020202020204" pitchFamily="34" charset="0"/>
            </a:endParaRPr>
          </a:p>
          <a:p>
            <a:pPr marL="285750" indent="-285750">
              <a:buFont typeface="Arial" panose="020B0604020202020204" pitchFamily="34" charset="0"/>
              <a:buChar char="•"/>
            </a:pPr>
            <a:r>
              <a:rPr lang="en-US" sz="2000" b="1" kern="0" dirty="0">
                <a:solidFill>
                  <a:srgbClr val="3F3F3F"/>
                </a:solidFill>
                <a:cs typeface="Arial" panose="020B0604020202020204" pitchFamily="34" charset="0"/>
              </a:rPr>
              <a:t>Isometric view combines all three axes into one 3D pictorial. Each axis is color-coded — grey for top, orange for front, blue for right.</a:t>
            </a:r>
          </a:p>
        </p:txBody>
      </p:sp>
    </p:spTree>
    <p:extLst>
      <p:ext uri="{BB962C8B-B14F-4D97-AF65-F5344CB8AC3E}">
        <p14:creationId xmlns:p14="http://schemas.microsoft.com/office/powerpoint/2010/main" val="42047010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14EA7-CBDD-7D58-2E6E-560F0F27F0F1}"/>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E7D6163-2030-17B6-D8C3-BAE01EBF103E}"/>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C066C978-C3A2-EE97-3D70-872ABFADD951}"/>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Machine Construction:</a:t>
            </a:r>
            <a:br>
              <a:rPr lang="en-US" sz="4000" b="1" kern="0" dirty="0">
                <a:solidFill>
                  <a:srgbClr val="026E94"/>
                </a:solidFill>
                <a:latin typeface="Arial Nova" panose="020B0504020202020204" pitchFamily="34" charset="0"/>
                <a:cs typeface="Arial" panose="020B0604020202020204" pitchFamily="34" charset="0"/>
              </a:rPr>
            </a:br>
            <a:r>
              <a:rPr lang="en-US" sz="4000" b="1" kern="0" dirty="0">
                <a:solidFill>
                  <a:srgbClr val="026E94"/>
                </a:solidFill>
                <a:latin typeface="Arial Nova" panose="020B0504020202020204" pitchFamily="34" charset="0"/>
                <a:cs typeface="Arial" panose="020B0604020202020204" pitchFamily="34" charset="0"/>
              </a:rPr>
              <a:t>Structural Strength  </a:t>
            </a:r>
            <a:endParaRPr lang="en-US" sz="4000" dirty="0">
              <a:solidFill>
                <a:srgbClr val="026E94"/>
              </a:solidFill>
            </a:endParaRPr>
          </a:p>
        </p:txBody>
      </p:sp>
      <p:pic>
        <p:nvPicPr>
          <p:cNvPr id="3" name="Picture 2">
            <a:extLst>
              <a:ext uri="{FF2B5EF4-FFF2-40B4-BE49-F238E27FC236}">
                <a16:creationId xmlns:a16="http://schemas.microsoft.com/office/drawing/2014/main" id="{1E2D5235-8433-ACCB-9E87-1691408F8108}"/>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2577A4C9-5751-14F9-0260-C301063E43D6}"/>
              </a:ext>
            </a:extLst>
          </p:cNvPr>
          <p:cNvSpPr>
            <a:spLocks noGrp="1"/>
          </p:cNvSpPr>
          <p:nvPr>
            <p:ph type="sldNum" sz="quarter" idx="12"/>
          </p:nvPr>
        </p:nvSpPr>
        <p:spPr/>
        <p:txBody>
          <a:bodyPr/>
          <a:lstStyle/>
          <a:p>
            <a:fld id="{39BD814E-7CDF-41AD-A6E1-A6E373A177BB}" type="slidenum">
              <a:rPr lang="en-US" smtClean="0"/>
              <a:t>29</a:t>
            </a:fld>
            <a:endParaRPr lang="en-US" dirty="0"/>
          </a:p>
        </p:txBody>
      </p:sp>
      <p:pic>
        <p:nvPicPr>
          <p:cNvPr id="14" name="Picture 13">
            <a:extLst>
              <a:ext uri="{FF2B5EF4-FFF2-40B4-BE49-F238E27FC236}">
                <a16:creationId xmlns:a16="http://schemas.microsoft.com/office/drawing/2014/main" id="{4F4EBC1A-3F87-7CD6-DFEF-6329B6C40249}"/>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Rectangle 6">
            <a:extLst>
              <a:ext uri="{FF2B5EF4-FFF2-40B4-BE49-F238E27FC236}">
                <a16:creationId xmlns:a16="http://schemas.microsoft.com/office/drawing/2014/main" id="{C2B5ECD2-A7F3-9098-6AD4-839898523465}"/>
              </a:ext>
            </a:extLst>
          </p:cNvPr>
          <p:cNvSpPr/>
          <p:nvPr/>
        </p:nvSpPr>
        <p:spPr>
          <a:xfrm>
            <a:off x="2721164" y="3365500"/>
            <a:ext cx="2057400"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2"/>
              </a:solidFill>
            </a:endParaRPr>
          </a:p>
        </p:txBody>
      </p:sp>
      <p:sp>
        <p:nvSpPr>
          <p:cNvPr id="8" name="TextBox 7">
            <a:extLst>
              <a:ext uri="{FF2B5EF4-FFF2-40B4-BE49-F238E27FC236}">
                <a16:creationId xmlns:a16="http://schemas.microsoft.com/office/drawing/2014/main" id="{AC771AF9-CFB5-960C-E3D3-F83747A93FF9}"/>
              </a:ext>
            </a:extLst>
          </p:cNvPr>
          <p:cNvSpPr txBox="1"/>
          <p:nvPr/>
        </p:nvSpPr>
        <p:spPr>
          <a:xfrm>
            <a:off x="1993900" y="4950818"/>
            <a:ext cx="8026400" cy="369332"/>
          </a:xfrm>
          <a:prstGeom prst="rect">
            <a:avLst/>
          </a:prstGeom>
          <a:solidFill>
            <a:schemeClr val="tx1"/>
          </a:solidFill>
        </p:spPr>
        <p:txBody>
          <a:bodyPr wrap="square" rtlCol="0">
            <a:spAutoFit/>
          </a:bodyPr>
          <a:lstStyle/>
          <a:p>
            <a:pPr algn="ctr"/>
            <a:r>
              <a:rPr lang="en-US" dirty="0">
                <a:solidFill>
                  <a:schemeClr val="bg1"/>
                </a:solidFill>
              </a:rPr>
              <a:t>GROUND</a:t>
            </a:r>
          </a:p>
        </p:txBody>
      </p:sp>
      <p:sp>
        <p:nvSpPr>
          <p:cNvPr id="9" name="Rectangle 8">
            <a:extLst>
              <a:ext uri="{FF2B5EF4-FFF2-40B4-BE49-F238E27FC236}">
                <a16:creationId xmlns:a16="http://schemas.microsoft.com/office/drawing/2014/main" id="{956C2E08-E38E-EB5C-3892-D943AA2F6CC4}"/>
              </a:ext>
            </a:extLst>
          </p:cNvPr>
          <p:cNvSpPr/>
          <p:nvPr/>
        </p:nvSpPr>
        <p:spPr>
          <a:xfrm>
            <a:off x="4786530" y="3365500"/>
            <a:ext cx="228600" cy="15853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3426CA2A-7ABA-D7BF-8B57-55F7A7DB3062}"/>
              </a:ext>
            </a:extLst>
          </p:cNvPr>
          <p:cNvSpPr/>
          <p:nvPr/>
        </p:nvSpPr>
        <p:spPr>
          <a:xfrm>
            <a:off x="2492564" y="3365500"/>
            <a:ext cx="228600" cy="15853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1" name="Straight Arrow Connector 10">
            <a:extLst>
              <a:ext uri="{FF2B5EF4-FFF2-40B4-BE49-F238E27FC236}">
                <a16:creationId xmlns:a16="http://schemas.microsoft.com/office/drawing/2014/main" id="{BF15A42D-607C-1CE7-2BDE-E49B8F6EBB98}"/>
              </a:ext>
            </a:extLst>
          </p:cNvPr>
          <p:cNvCxnSpPr>
            <a:stCxn id="13" idx="1"/>
          </p:cNvCxnSpPr>
          <p:nvPr/>
        </p:nvCxnSpPr>
        <p:spPr>
          <a:xfrm flipH="1">
            <a:off x="4737100" y="2803917"/>
            <a:ext cx="897308" cy="6758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a:extLst>
              <a:ext uri="{FF2B5EF4-FFF2-40B4-BE49-F238E27FC236}">
                <a16:creationId xmlns:a16="http://schemas.microsoft.com/office/drawing/2014/main" id="{B0ECCD6A-B7A6-ED70-E6B4-447F607F647D}"/>
              </a:ext>
            </a:extLst>
          </p:cNvPr>
          <p:cNvCxnSpPr>
            <a:stCxn id="13" idx="1"/>
          </p:cNvCxnSpPr>
          <p:nvPr/>
        </p:nvCxnSpPr>
        <p:spPr>
          <a:xfrm flipH="1">
            <a:off x="2687666" y="2803917"/>
            <a:ext cx="2946742" cy="6758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C96349CA-BED8-4C52-2CFD-6FFC4F098D7F}"/>
              </a:ext>
            </a:extLst>
          </p:cNvPr>
          <p:cNvSpPr txBox="1"/>
          <p:nvPr/>
        </p:nvSpPr>
        <p:spPr>
          <a:xfrm>
            <a:off x="5634408" y="2480751"/>
            <a:ext cx="974947" cy="646331"/>
          </a:xfrm>
          <a:prstGeom prst="rect">
            <a:avLst/>
          </a:prstGeom>
          <a:noFill/>
          <a:ln>
            <a:solidFill>
              <a:schemeClr val="accent2"/>
            </a:solidFill>
          </a:ln>
        </p:spPr>
        <p:txBody>
          <a:bodyPr wrap="none" rtlCol="0">
            <a:spAutoFit/>
          </a:bodyPr>
          <a:lstStyle/>
          <a:p>
            <a:pPr algn="ctr"/>
            <a:r>
              <a:rPr lang="en-US" b="1" dirty="0"/>
              <a:t>Glue</a:t>
            </a:r>
          </a:p>
          <a:p>
            <a:pPr algn="ctr"/>
            <a:r>
              <a:rPr lang="en-US" b="1" dirty="0"/>
              <a:t>Applied </a:t>
            </a:r>
          </a:p>
        </p:txBody>
      </p:sp>
      <p:sp>
        <p:nvSpPr>
          <p:cNvPr id="15" name="Rectangle 14">
            <a:extLst>
              <a:ext uri="{FF2B5EF4-FFF2-40B4-BE49-F238E27FC236}">
                <a16:creationId xmlns:a16="http://schemas.microsoft.com/office/drawing/2014/main" id="{69E9DAA2-F15D-76ED-EEC7-C98C376FFDFD}"/>
              </a:ext>
            </a:extLst>
          </p:cNvPr>
          <p:cNvSpPr/>
          <p:nvPr/>
        </p:nvSpPr>
        <p:spPr>
          <a:xfrm>
            <a:off x="7099300" y="3365500"/>
            <a:ext cx="2522566"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F2420B76-588F-99D9-DFFA-8A565079C678}"/>
              </a:ext>
            </a:extLst>
          </p:cNvPr>
          <p:cNvSpPr/>
          <p:nvPr/>
        </p:nvSpPr>
        <p:spPr>
          <a:xfrm>
            <a:off x="9393266" y="3594100"/>
            <a:ext cx="228600" cy="13567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91B07783-A4EE-A3B2-5157-0328671BD475}"/>
              </a:ext>
            </a:extLst>
          </p:cNvPr>
          <p:cNvSpPr/>
          <p:nvPr/>
        </p:nvSpPr>
        <p:spPr>
          <a:xfrm>
            <a:off x="7140764" y="3594100"/>
            <a:ext cx="228600" cy="13567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Arrow Connector 17">
            <a:extLst>
              <a:ext uri="{FF2B5EF4-FFF2-40B4-BE49-F238E27FC236}">
                <a16:creationId xmlns:a16="http://schemas.microsoft.com/office/drawing/2014/main" id="{02DAD0D8-D025-74CE-2D23-62DBF2B8D3BA}"/>
              </a:ext>
            </a:extLst>
          </p:cNvPr>
          <p:cNvCxnSpPr>
            <a:stCxn id="13" idx="3"/>
            <a:endCxn id="17" idx="0"/>
          </p:cNvCxnSpPr>
          <p:nvPr/>
        </p:nvCxnSpPr>
        <p:spPr>
          <a:xfrm>
            <a:off x="6609355" y="2803917"/>
            <a:ext cx="645709" cy="7901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B5806A94-2FC1-D735-F956-266FFFF70416}"/>
              </a:ext>
            </a:extLst>
          </p:cNvPr>
          <p:cNvCxnSpPr>
            <a:stCxn id="13" idx="3"/>
            <a:endCxn id="16" idx="0"/>
          </p:cNvCxnSpPr>
          <p:nvPr/>
        </p:nvCxnSpPr>
        <p:spPr>
          <a:xfrm>
            <a:off x="6609355" y="2803917"/>
            <a:ext cx="2898211" cy="7901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Rectangle 19">
            <a:extLst>
              <a:ext uri="{FF2B5EF4-FFF2-40B4-BE49-F238E27FC236}">
                <a16:creationId xmlns:a16="http://schemas.microsoft.com/office/drawing/2014/main" id="{FDC0B6FA-0028-65FC-6CE9-C3BD067FF828}"/>
              </a:ext>
            </a:extLst>
          </p:cNvPr>
          <p:cNvSpPr/>
          <p:nvPr/>
        </p:nvSpPr>
        <p:spPr>
          <a:xfrm>
            <a:off x="3014633" y="3910567"/>
            <a:ext cx="1522663" cy="461665"/>
          </a:xfrm>
          <a:prstGeom prst="rect">
            <a:avLst/>
          </a:prstGeom>
        </p:spPr>
        <p:txBody>
          <a:bodyPr wrap="square">
            <a:spAutoFit/>
          </a:bodyPr>
          <a:lstStyle/>
          <a:p>
            <a:pPr algn="ctr"/>
            <a:r>
              <a:rPr lang="en-US" sz="2400" b="1" dirty="0"/>
              <a:t>Box A</a:t>
            </a:r>
          </a:p>
        </p:txBody>
      </p:sp>
      <p:sp>
        <p:nvSpPr>
          <p:cNvPr id="21" name="Rectangle 20">
            <a:extLst>
              <a:ext uri="{FF2B5EF4-FFF2-40B4-BE49-F238E27FC236}">
                <a16:creationId xmlns:a16="http://schemas.microsoft.com/office/drawing/2014/main" id="{F0203DB2-4301-4D31-7767-F1E10EBFA56D}"/>
              </a:ext>
            </a:extLst>
          </p:cNvPr>
          <p:cNvSpPr/>
          <p:nvPr/>
        </p:nvSpPr>
        <p:spPr>
          <a:xfrm>
            <a:off x="7467600" y="3910567"/>
            <a:ext cx="1827430" cy="461665"/>
          </a:xfrm>
          <a:prstGeom prst="rect">
            <a:avLst/>
          </a:prstGeom>
        </p:spPr>
        <p:txBody>
          <a:bodyPr wrap="square">
            <a:spAutoFit/>
          </a:bodyPr>
          <a:lstStyle/>
          <a:p>
            <a:pPr algn="ctr"/>
            <a:r>
              <a:rPr lang="en-US" sz="2400" b="1" dirty="0"/>
              <a:t>Box B</a:t>
            </a:r>
          </a:p>
        </p:txBody>
      </p:sp>
      <p:sp>
        <p:nvSpPr>
          <p:cNvPr id="22" name="TextBox 21">
            <a:extLst>
              <a:ext uri="{FF2B5EF4-FFF2-40B4-BE49-F238E27FC236}">
                <a16:creationId xmlns:a16="http://schemas.microsoft.com/office/drawing/2014/main" id="{3FA01192-ACC8-4A7C-0229-25908E0F70FA}"/>
              </a:ext>
            </a:extLst>
          </p:cNvPr>
          <p:cNvSpPr txBox="1"/>
          <p:nvPr/>
        </p:nvSpPr>
        <p:spPr>
          <a:xfrm>
            <a:off x="3244468" y="2079913"/>
            <a:ext cx="997787" cy="381000"/>
          </a:xfrm>
          <a:prstGeom prst="rect">
            <a:avLst/>
          </a:prstGeom>
          <a:noFill/>
          <a:ln>
            <a:solidFill>
              <a:srgbClr val="00B050"/>
            </a:solidFill>
          </a:ln>
        </p:spPr>
        <p:txBody>
          <a:bodyPr wrap="square" rtlCol="0">
            <a:spAutoFit/>
          </a:bodyPr>
          <a:lstStyle/>
          <a:p>
            <a:pPr algn="ctr"/>
            <a:r>
              <a:rPr lang="en-US" b="1" dirty="0">
                <a:highlight>
                  <a:srgbClr val="FFFF00"/>
                </a:highlight>
              </a:rPr>
              <a:t>Weight</a:t>
            </a:r>
          </a:p>
        </p:txBody>
      </p:sp>
      <p:sp>
        <p:nvSpPr>
          <p:cNvPr id="23" name="TextBox 22">
            <a:extLst>
              <a:ext uri="{FF2B5EF4-FFF2-40B4-BE49-F238E27FC236}">
                <a16:creationId xmlns:a16="http://schemas.microsoft.com/office/drawing/2014/main" id="{6C4CD323-34CC-3AFD-D341-619C72334E27}"/>
              </a:ext>
            </a:extLst>
          </p:cNvPr>
          <p:cNvSpPr txBox="1"/>
          <p:nvPr/>
        </p:nvSpPr>
        <p:spPr>
          <a:xfrm>
            <a:off x="7861689" y="2046882"/>
            <a:ext cx="997787" cy="381000"/>
          </a:xfrm>
          <a:prstGeom prst="rect">
            <a:avLst/>
          </a:prstGeom>
          <a:noFill/>
          <a:ln>
            <a:solidFill>
              <a:srgbClr val="00B050"/>
            </a:solidFill>
          </a:ln>
        </p:spPr>
        <p:txBody>
          <a:bodyPr wrap="square" rtlCol="0">
            <a:spAutoFit/>
          </a:bodyPr>
          <a:lstStyle/>
          <a:p>
            <a:pPr algn="ctr"/>
            <a:r>
              <a:rPr lang="en-US" b="1" dirty="0">
                <a:highlight>
                  <a:srgbClr val="FFFF00"/>
                </a:highlight>
              </a:rPr>
              <a:t>Weight</a:t>
            </a:r>
          </a:p>
        </p:txBody>
      </p:sp>
      <p:sp>
        <p:nvSpPr>
          <p:cNvPr id="24" name="Rectangle 23">
            <a:extLst>
              <a:ext uri="{FF2B5EF4-FFF2-40B4-BE49-F238E27FC236}">
                <a16:creationId xmlns:a16="http://schemas.microsoft.com/office/drawing/2014/main" id="{D9E83449-1DDC-B92F-7F9B-04A3325A01E1}"/>
              </a:ext>
            </a:extLst>
          </p:cNvPr>
          <p:cNvSpPr/>
          <p:nvPr/>
        </p:nvSpPr>
        <p:spPr>
          <a:xfrm>
            <a:off x="2723138" y="4722218"/>
            <a:ext cx="2057400"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3DCEC121-6D85-CBC9-9AFC-70EB2E73FB10}"/>
              </a:ext>
            </a:extLst>
          </p:cNvPr>
          <p:cNvSpPr/>
          <p:nvPr/>
        </p:nvSpPr>
        <p:spPr>
          <a:xfrm>
            <a:off x="7099300" y="4722218"/>
            <a:ext cx="2522566"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Arrow: Down 27">
            <a:extLst>
              <a:ext uri="{FF2B5EF4-FFF2-40B4-BE49-F238E27FC236}">
                <a16:creationId xmlns:a16="http://schemas.microsoft.com/office/drawing/2014/main" id="{4E7FA884-F69C-4E02-8DA6-0730A0988219}"/>
              </a:ext>
            </a:extLst>
          </p:cNvPr>
          <p:cNvSpPr/>
          <p:nvPr/>
        </p:nvSpPr>
        <p:spPr>
          <a:xfrm>
            <a:off x="8169613" y="2536348"/>
            <a:ext cx="479087" cy="616424"/>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29" name="Arrow: Down 28">
            <a:extLst>
              <a:ext uri="{FF2B5EF4-FFF2-40B4-BE49-F238E27FC236}">
                <a16:creationId xmlns:a16="http://schemas.microsoft.com/office/drawing/2014/main" id="{94020FCA-5E77-4DDC-833B-0100B1C1A095}"/>
              </a:ext>
            </a:extLst>
          </p:cNvPr>
          <p:cNvSpPr/>
          <p:nvPr/>
        </p:nvSpPr>
        <p:spPr>
          <a:xfrm>
            <a:off x="3486754" y="2513334"/>
            <a:ext cx="479087" cy="616424"/>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30" name="Rectangle 29">
            <a:extLst>
              <a:ext uri="{FF2B5EF4-FFF2-40B4-BE49-F238E27FC236}">
                <a16:creationId xmlns:a16="http://schemas.microsoft.com/office/drawing/2014/main" id="{142E04F0-C26B-DE28-2503-94DC6EE82A95}"/>
              </a:ext>
            </a:extLst>
          </p:cNvPr>
          <p:cNvSpPr/>
          <p:nvPr/>
        </p:nvSpPr>
        <p:spPr>
          <a:xfrm>
            <a:off x="1993900" y="5581862"/>
            <a:ext cx="8026400" cy="1015663"/>
          </a:xfrm>
          <a:prstGeom prst="rect">
            <a:avLst/>
          </a:prstGeom>
        </p:spPr>
        <p:txBody>
          <a:bodyPr wrap="square">
            <a:spAutoFit/>
          </a:bodyPr>
          <a:lstStyle/>
          <a:p>
            <a:pPr marL="457200" indent="-457200">
              <a:buFont typeface="+mj-lt"/>
              <a:buAutoNum type="arabicPeriod"/>
            </a:pPr>
            <a:r>
              <a:rPr lang="en-US" sz="2000" dirty="0"/>
              <a:t>Which box (A or B) is a more structurally sound Design….and Why?</a:t>
            </a:r>
          </a:p>
          <a:p>
            <a:pPr marL="457200" indent="-457200">
              <a:buFont typeface="+mj-lt"/>
              <a:buAutoNum type="arabicPeriod"/>
            </a:pPr>
            <a:endParaRPr lang="en-US" sz="2000" dirty="0"/>
          </a:p>
          <a:p>
            <a:pPr marL="457200" indent="-457200">
              <a:buFont typeface="+mj-lt"/>
              <a:buAutoNum type="arabicPeriod"/>
            </a:pPr>
            <a:r>
              <a:rPr lang="en-US" sz="2000" dirty="0"/>
              <a:t>What else can go wrong and how can your team improve it?</a:t>
            </a:r>
          </a:p>
        </p:txBody>
      </p:sp>
    </p:spTree>
    <p:extLst>
      <p:ext uri="{BB962C8B-B14F-4D97-AF65-F5344CB8AC3E}">
        <p14:creationId xmlns:p14="http://schemas.microsoft.com/office/powerpoint/2010/main" val="2325564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7E4FA-C445-A774-7E4C-8E27CE0C4BC6}"/>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94CDE50-A05B-2106-6729-E86985411F59}"/>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B6B90642-0D52-5560-C751-E08ADABADE35}"/>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Machine Construction Tips</a:t>
            </a:r>
            <a:br>
              <a:rPr lang="en-US" sz="4000" b="1" kern="0" dirty="0">
                <a:solidFill>
                  <a:srgbClr val="026E94"/>
                </a:solidFill>
                <a:latin typeface="Arial Nova" panose="020B0504020202020204" pitchFamily="34" charset="0"/>
                <a:cs typeface="Arial" panose="020B0604020202020204" pitchFamily="34" charset="0"/>
              </a:rPr>
            </a:br>
            <a:r>
              <a:rPr lang="en-US" sz="4000" b="1" kern="0" dirty="0">
                <a:solidFill>
                  <a:srgbClr val="026E94"/>
                </a:solidFill>
                <a:latin typeface="Arial Nova" panose="020B0504020202020204" pitchFamily="34" charset="0"/>
                <a:cs typeface="Arial" panose="020B0604020202020204" pitchFamily="34" charset="0"/>
              </a:rPr>
              <a:t>Structural Strength Continued  </a:t>
            </a:r>
            <a:endParaRPr lang="en-US" sz="4000" dirty="0">
              <a:solidFill>
                <a:srgbClr val="026E94"/>
              </a:solidFill>
            </a:endParaRPr>
          </a:p>
        </p:txBody>
      </p:sp>
      <p:pic>
        <p:nvPicPr>
          <p:cNvPr id="3" name="Picture 2">
            <a:extLst>
              <a:ext uri="{FF2B5EF4-FFF2-40B4-BE49-F238E27FC236}">
                <a16:creationId xmlns:a16="http://schemas.microsoft.com/office/drawing/2014/main" id="{FB4524AB-512D-5CBE-764A-7BC2A94F412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B2E65153-58BD-4A04-2254-3847A59CA476}"/>
              </a:ext>
            </a:extLst>
          </p:cNvPr>
          <p:cNvSpPr>
            <a:spLocks noGrp="1"/>
          </p:cNvSpPr>
          <p:nvPr>
            <p:ph type="sldNum" sz="quarter" idx="12"/>
          </p:nvPr>
        </p:nvSpPr>
        <p:spPr/>
        <p:txBody>
          <a:bodyPr/>
          <a:lstStyle/>
          <a:p>
            <a:fld id="{39BD814E-7CDF-41AD-A6E1-A6E373A177BB}" type="slidenum">
              <a:rPr lang="en-US" smtClean="0"/>
              <a:t>30</a:t>
            </a:fld>
            <a:endParaRPr lang="en-US" dirty="0"/>
          </a:p>
        </p:txBody>
      </p:sp>
      <p:pic>
        <p:nvPicPr>
          <p:cNvPr id="14" name="Picture 13">
            <a:extLst>
              <a:ext uri="{FF2B5EF4-FFF2-40B4-BE49-F238E27FC236}">
                <a16:creationId xmlns:a16="http://schemas.microsoft.com/office/drawing/2014/main" id="{6C615F3A-B7BC-C443-2891-627F0B44C429}"/>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8" name="TextBox 7">
            <a:extLst>
              <a:ext uri="{FF2B5EF4-FFF2-40B4-BE49-F238E27FC236}">
                <a16:creationId xmlns:a16="http://schemas.microsoft.com/office/drawing/2014/main" id="{CAE4A6F7-C127-6F09-D79D-79665CF06A5E}"/>
              </a:ext>
            </a:extLst>
          </p:cNvPr>
          <p:cNvSpPr txBox="1"/>
          <p:nvPr/>
        </p:nvSpPr>
        <p:spPr>
          <a:xfrm>
            <a:off x="1955800" y="4950818"/>
            <a:ext cx="8026400" cy="369332"/>
          </a:xfrm>
          <a:prstGeom prst="rect">
            <a:avLst/>
          </a:prstGeom>
          <a:solidFill>
            <a:schemeClr val="tx1"/>
          </a:solidFill>
        </p:spPr>
        <p:txBody>
          <a:bodyPr wrap="square" rtlCol="0">
            <a:spAutoFit/>
          </a:bodyPr>
          <a:lstStyle/>
          <a:p>
            <a:pPr algn="ctr"/>
            <a:r>
              <a:rPr lang="en-US" dirty="0">
                <a:solidFill>
                  <a:schemeClr val="bg1"/>
                </a:solidFill>
              </a:rPr>
              <a:t>GROUND</a:t>
            </a:r>
          </a:p>
        </p:txBody>
      </p:sp>
      <p:sp>
        <p:nvSpPr>
          <p:cNvPr id="13" name="TextBox 12">
            <a:extLst>
              <a:ext uri="{FF2B5EF4-FFF2-40B4-BE49-F238E27FC236}">
                <a16:creationId xmlns:a16="http://schemas.microsoft.com/office/drawing/2014/main" id="{985240BD-9AEA-20C2-E679-402D19722481}"/>
              </a:ext>
            </a:extLst>
          </p:cNvPr>
          <p:cNvSpPr txBox="1"/>
          <p:nvPr/>
        </p:nvSpPr>
        <p:spPr>
          <a:xfrm>
            <a:off x="5596308" y="2480751"/>
            <a:ext cx="974947" cy="646331"/>
          </a:xfrm>
          <a:prstGeom prst="rect">
            <a:avLst/>
          </a:prstGeom>
          <a:noFill/>
          <a:ln>
            <a:solidFill>
              <a:schemeClr val="accent2"/>
            </a:solidFill>
          </a:ln>
        </p:spPr>
        <p:txBody>
          <a:bodyPr wrap="none" rtlCol="0">
            <a:spAutoFit/>
          </a:bodyPr>
          <a:lstStyle/>
          <a:p>
            <a:pPr algn="ctr"/>
            <a:r>
              <a:rPr lang="en-US" b="1" dirty="0"/>
              <a:t>Glue</a:t>
            </a:r>
          </a:p>
          <a:p>
            <a:pPr algn="ctr"/>
            <a:r>
              <a:rPr lang="en-US" b="1" dirty="0"/>
              <a:t>Applied </a:t>
            </a:r>
          </a:p>
        </p:txBody>
      </p:sp>
      <p:sp>
        <p:nvSpPr>
          <p:cNvPr id="15" name="Rectangle 14">
            <a:extLst>
              <a:ext uri="{FF2B5EF4-FFF2-40B4-BE49-F238E27FC236}">
                <a16:creationId xmlns:a16="http://schemas.microsoft.com/office/drawing/2014/main" id="{82BB5151-54D7-514F-C9E8-831146896381}"/>
              </a:ext>
            </a:extLst>
          </p:cNvPr>
          <p:cNvSpPr/>
          <p:nvPr/>
        </p:nvSpPr>
        <p:spPr>
          <a:xfrm>
            <a:off x="7086261" y="3392153"/>
            <a:ext cx="2522566"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128AD1E-531C-F47E-067F-CCFDEF7CB991}"/>
              </a:ext>
            </a:extLst>
          </p:cNvPr>
          <p:cNvSpPr/>
          <p:nvPr/>
        </p:nvSpPr>
        <p:spPr>
          <a:xfrm>
            <a:off x="9385358" y="3594100"/>
            <a:ext cx="228600" cy="13567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EF4F8563-FDD8-6B44-45C6-830BD67E6B4F}"/>
              </a:ext>
            </a:extLst>
          </p:cNvPr>
          <p:cNvSpPr/>
          <p:nvPr/>
        </p:nvSpPr>
        <p:spPr>
          <a:xfrm>
            <a:off x="7091392" y="3594100"/>
            <a:ext cx="228600" cy="13567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Arrow Connector 17">
            <a:extLst>
              <a:ext uri="{FF2B5EF4-FFF2-40B4-BE49-F238E27FC236}">
                <a16:creationId xmlns:a16="http://schemas.microsoft.com/office/drawing/2014/main" id="{324AE3D4-1C68-12C3-9057-D4ADCF939D81}"/>
              </a:ext>
            </a:extLst>
          </p:cNvPr>
          <p:cNvCxnSpPr>
            <a:stCxn id="13" idx="3"/>
            <a:endCxn id="17" idx="0"/>
          </p:cNvCxnSpPr>
          <p:nvPr/>
        </p:nvCxnSpPr>
        <p:spPr>
          <a:xfrm>
            <a:off x="6571255" y="2803917"/>
            <a:ext cx="634437" cy="7901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7DA05E42-74B7-BD27-C8D5-D64EF09B976B}"/>
              </a:ext>
            </a:extLst>
          </p:cNvPr>
          <p:cNvCxnSpPr>
            <a:stCxn id="13" idx="3"/>
            <a:endCxn id="16" idx="0"/>
          </p:cNvCxnSpPr>
          <p:nvPr/>
        </p:nvCxnSpPr>
        <p:spPr>
          <a:xfrm>
            <a:off x="6571255" y="2803917"/>
            <a:ext cx="2928403" cy="7901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Rectangle 19">
            <a:extLst>
              <a:ext uri="{FF2B5EF4-FFF2-40B4-BE49-F238E27FC236}">
                <a16:creationId xmlns:a16="http://schemas.microsoft.com/office/drawing/2014/main" id="{BC54E1FB-2406-553F-B17B-CF3797CAB08C}"/>
              </a:ext>
            </a:extLst>
          </p:cNvPr>
          <p:cNvSpPr/>
          <p:nvPr/>
        </p:nvSpPr>
        <p:spPr>
          <a:xfrm>
            <a:off x="2737904" y="3910567"/>
            <a:ext cx="2043292" cy="461665"/>
          </a:xfrm>
          <a:prstGeom prst="rect">
            <a:avLst/>
          </a:prstGeom>
        </p:spPr>
        <p:txBody>
          <a:bodyPr wrap="square">
            <a:spAutoFit/>
          </a:bodyPr>
          <a:lstStyle/>
          <a:p>
            <a:pPr algn="ctr"/>
            <a:r>
              <a:rPr lang="en-US" sz="2400" b="1" dirty="0"/>
              <a:t>Box A</a:t>
            </a:r>
          </a:p>
        </p:txBody>
      </p:sp>
      <p:sp>
        <p:nvSpPr>
          <p:cNvPr id="21" name="Rectangle 20">
            <a:extLst>
              <a:ext uri="{FF2B5EF4-FFF2-40B4-BE49-F238E27FC236}">
                <a16:creationId xmlns:a16="http://schemas.microsoft.com/office/drawing/2014/main" id="{803D4BAE-9009-696B-081A-38A067B298E0}"/>
              </a:ext>
            </a:extLst>
          </p:cNvPr>
          <p:cNvSpPr/>
          <p:nvPr/>
        </p:nvSpPr>
        <p:spPr>
          <a:xfrm>
            <a:off x="8285756" y="4236019"/>
            <a:ext cx="1104478" cy="461665"/>
          </a:xfrm>
          <a:prstGeom prst="rect">
            <a:avLst/>
          </a:prstGeom>
        </p:spPr>
        <p:txBody>
          <a:bodyPr wrap="square">
            <a:spAutoFit/>
          </a:bodyPr>
          <a:lstStyle/>
          <a:p>
            <a:pPr algn="ctr"/>
            <a:r>
              <a:rPr lang="en-US" sz="2400" b="1" dirty="0"/>
              <a:t>Box B</a:t>
            </a:r>
          </a:p>
        </p:txBody>
      </p:sp>
      <p:sp>
        <p:nvSpPr>
          <p:cNvPr id="22" name="TextBox 21">
            <a:extLst>
              <a:ext uri="{FF2B5EF4-FFF2-40B4-BE49-F238E27FC236}">
                <a16:creationId xmlns:a16="http://schemas.microsoft.com/office/drawing/2014/main" id="{2DE346D9-BBD4-5207-76A6-A475BB5CB788}"/>
              </a:ext>
            </a:extLst>
          </p:cNvPr>
          <p:cNvSpPr txBox="1"/>
          <p:nvPr/>
        </p:nvSpPr>
        <p:spPr>
          <a:xfrm>
            <a:off x="3206368" y="2079913"/>
            <a:ext cx="997787" cy="381000"/>
          </a:xfrm>
          <a:prstGeom prst="rect">
            <a:avLst/>
          </a:prstGeom>
          <a:noFill/>
          <a:ln>
            <a:solidFill>
              <a:srgbClr val="00B050"/>
            </a:solidFill>
          </a:ln>
        </p:spPr>
        <p:txBody>
          <a:bodyPr wrap="square" rtlCol="0">
            <a:spAutoFit/>
          </a:bodyPr>
          <a:lstStyle/>
          <a:p>
            <a:pPr algn="ctr"/>
            <a:r>
              <a:rPr lang="en-US" b="1" dirty="0">
                <a:highlight>
                  <a:srgbClr val="FFFF00"/>
                </a:highlight>
              </a:rPr>
              <a:t>Weight</a:t>
            </a:r>
          </a:p>
        </p:txBody>
      </p:sp>
      <p:sp>
        <p:nvSpPr>
          <p:cNvPr id="23" name="TextBox 22">
            <a:extLst>
              <a:ext uri="{FF2B5EF4-FFF2-40B4-BE49-F238E27FC236}">
                <a16:creationId xmlns:a16="http://schemas.microsoft.com/office/drawing/2014/main" id="{F9FE0ED7-DF9F-B248-043A-21FD3C59ABC6}"/>
              </a:ext>
            </a:extLst>
          </p:cNvPr>
          <p:cNvSpPr txBox="1"/>
          <p:nvPr/>
        </p:nvSpPr>
        <p:spPr>
          <a:xfrm>
            <a:off x="7823589" y="2046882"/>
            <a:ext cx="997787" cy="381000"/>
          </a:xfrm>
          <a:prstGeom prst="rect">
            <a:avLst/>
          </a:prstGeom>
          <a:noFill/>
          <a:ln>
            <a:solidFill>
              <a:srgbClr val="00B050"/>
            </a:solidFill>
          </a:ln>
        </p:spPr>
        <p:txBody>
          <a:bodyPr wrap="square" rtlCol="0">
            <a:spAutoFit/>
          </a:bodyPr>
          <a:lstStyle/>
          <a:p>
            <a:pPr algn="ctr"/>
            <a:r>
              <a:rPr lang="en-US" b="1" dirty="0">
                <a:highlight>
                  <a:srgbClr val="FFFF00"/>
                </a:highlight>
              </a:rPr>
              <a:t>Weight</a:t>
            </a:r>
          </a:p>
        </p:txBody>
      </p:sp>
      <p:sp>
        <p:nvSpPr>
          <p:cNvPr id="25" name="Rectangle 24">
            <a:extLst>
              <a:ext uri="{FF2B5EF4-FFF2-40B4-BE49-F238E27FC236}">
                <a16:creationId xmlns:a16="http://schemas.microsoft.com/office/drawing/2014/main" id="{BF8F1DD3-2B00-BBD8-1AB5-86A6DDB410D0}"/>
              </a:ext>
            </a:extLst>
          </p:cNvPr>
          <p:cNvSpPr/>
          <p:nvPr/>
        </p:nvSpPr>
        <p:spPr>
          <a:xfrm>
            <a:off x="7091392" y="4722218"/>
            <a:ext cx="2522566"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Arrow: Down 27">
            <a:extLst>
              <a:ext uri="{FF2B5EF4-FFF2-40B4-BE49-F238E27FC236}">
                <a16:creationId xmlns:a16="http://schemas.microsoft.com/office/drawing/2014/main" id="{5F77C765-25AE-3F82-8B4F-76492EA7F159}"/>
              </a:ext>
            </a:extLst>
          </p:cNvPr>
          <p:cNvSpPr/>
          <p:nvPr/>
        </p:nvSpPr>
        <p:spPr>
          <a:xfrm>
            <a:off x="8131513" y="2536348"/>
            <a:ext cx="479087" cy="616424"/>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29" name="Arrow: Down 28">
            <a:extLst>
              <a:ext uri="{FF2B5EF4-FFF2-40B4-BE49-F238E27FC236}">
                <a16:creationId xmlns:a16="http://schemas.microsoft.com/office/drawing/2014/main" id="{FFE66E31-4DE7-CD37-68AD-0FCCB4991EFB}"/>
              </a:ext>
            </a:extLst>
          </p:cNvPr>
          <p:cNvSpPr/>
          <p:nvPr/>
        </p:nvSpPr>
        <p:spPr>
          <a:xfrm>
            <a:off x="3448654" y="2513334"/>
            <a:ext cx="479087" cy="616424"/>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30" name="Rectangle 29">
            <a:extLst>
              <a:ext uri="{FF2B5EF4-FFF2-40B4-BE49-F238E27FC236}">
                <a16:creationId xmlns:a16="http://schemas.microsoft.com/office/drawing/2014/main" id="{EEB580AE-5511-965B-F663-495248D4F7D2}"/>
              </a:ext>
            </a:extLst>
          </p:cNvPr>
          <p:cNvSpPr/>
          <p:nvPr/>
        </p:nvSpPr>
        <p:spPr>
          <a:xfrm>
            <a:off x="230444" y="5508321"/>
            <a:ext cx="10628056" cy="1138773"/>
          </a:xfrm>
          <a:prstGeom prst="rect">
            <a:avLst/>
          </a:prstGeom>
        </p:spPr>
        <p:txBody>
          <a:bodyPr wrap="square">
            <a:spAutoFit/>
          </a:bodyPr>
          <a:lstStyle/>
          <a:p>
            <a:r>
              <a:rPr lang="en-US" sz="2000" b="1" dirty="0"/>
              <a:t>In this example, the construction of BOTH boxes (A &amp; B) is identical   </a:t>
            </a:r>
          </a:p>
          <a:p>
            <a:endParaRPr lang="en-US" sz="1200" dirty="0"/>
          </a:p>
          <a:p>
            <a:pPr marL="457200" indent="-457200">
              <a:buFont typeface="+mj-lt"/>
              <a:buAutoNum type="arabicPeriod"/>
            </a:pPr>
            <a:r>
              <a:rPr lang="en-US" dirty="0"/>
              <a:t>What do you observe AND what are the “pros and cons” of each?</a:t>
            </a:r>
          </a:p>
          <a:p>
            <a:pPr marL="457200" indent="-457200">
              <a:buFont typeface="+mj-lt"/>
              <a:buAutoNum type="arabicPeriod"/>
            </a:pPr>
            <a:r>
              <a:rPr lang="en-US" dirty="0"/>
              <a:t>Which option might be a more structurally sound design and why?</a:t>
            </a:r>
          </a:p>
        </p:txBody>
      </p:sp>
      <p:sp>
        <p:nvSpPr>
          <p:cNvPr id="35" name="Rectangle 34">
            <a:extLst>
              <a:ext uri="{FF2B5EF4-FFF2-40B4-BE49-F238E27FC236}">
                <a16:creationId xmlns:a16="http://schemas.microsoft.com/office/drawing/2014/main" id="{0EC3B5A1-DF68-5660-78F8-010ECEC4E2A9}"/>
              </a:ext>
            </a:extLst>
          </p:cNvPr>
          <p:cNvSpPr/>
          <p:nvPr/>
        </p:nvSpPr>
        <p:spPr>
          <a:xfrm>
            <a:off x="2468873" y="3365500"/>
            <a:ext cx="2522566"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480D30D3-0C6E-8538-B9AD-69455BB10A8F}"/>
              </a:ext>
            </a:extLst>
          </p:cNvPr>
          <p:cNvSpPr/>
          <p:nvPr/>
        </p:nvSpPr>
        <p:spPr>
          <a:xfrm>
            <a:off x="4762839" y="3594100"/>
            <a:ext cx="228600" cy="13567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85092847-6306-E28C-BABC-C38AFA756F40}"/>
              </a:ext>
            </a:extLst>
          </p:cNvPr>
          <p:cNvSpPr/>
          <p:nvPr/>
        </p:nvSpPr>
        <p:spPr>
          <a:xfrm>
            <a:off x="2468873" y="3594100"/>
            <a:ext cx="228600" cy="13567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6EE17E87-7735-B49F-9E66-88A2BD564066}"/>
              </a:ext>
            </a:extLst>
          </p:cNvPr>
          <p:cNvSpPr/>
          <p:nvPr/>
        </p:nvSpPr>
        <p:spPr>
          <a:xfrm>
            <a:off x="2468873" y="4722218"/>
            <a:ext cx="2522566"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2" name="Straight Arrow Connector 11">
            <a:extLst>
              <a:ext uri="{FF2B5EF4-FFF2-40B4-BE49-F238E27FC236}">
                <a16:creationId xmlns:a16="http://schemas.microsoft.com/office/drawing/2014/main" id="{CADAC9F9-F9ED-6FC9-0FDC-AE2DCC1A3EF7}"/>
              </a:ext>
            </a:extLst>
          </p:cNvPr>
          <p:cNvCxnSpPr>
            <a:cxnSpLocks/>
            <a:endCxn id="37" idx="0"/>
          </p:cNvCxnSpPr>
          <p:nvPr/>
        </p:nvCxnSpPr>
        <p:spPr>
          <a:xfrm flipH="1">
            <a:off x="2583173" y="2755531"/>
            <a:ext cx="2921904" cy="83856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3184873B-8DCF-BEFA-16D6-6F5C5E3B711A}"/>
              </a:ext>
            </a:extLst>
          </p:cNvPr>
          <p:cNvCxnSpPr>
            <a:cxnSpLocks/>
            <a:stCxn id="13" idx="1"/>
            <a:endCxn id="36" idx="0"/>
          </p:cNvCxnSpPr>
          <p:nvPr/>
        </p:nvCxnSpPr>
        <p:spPr>
          <a:xfrm flipH="1">
            <a:off x="4877139" y="2803917"/>
            <a:ext cx="719169" cy="7901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7" name="object 39">
            <a:extLst>
              <a:ext uri="{FF2B5EF4-FFF2-40B4-BE49-F238E27FC236}">
                <a16:creationId xmlns:a16="http://schemas.microsoft.com/office/drawing/2014/main" id="{983075DF-7B47-8526-D949-D7185BBF33C8}"/>
              </a:ext>
            </a:extLst>
          </p:cNvPr>
          <p:cNvSpPr/>
          <p:nvPr/>
        </p:nvSpPr>
        <p:spPr>
          <a:xfrm>
            <a:off x="4398158" y="4347805"/>
            <a:ext cx="600075" cy="600075"/>
          </a:xfrm>
          <a:custGeom>
            <a:avLst/>
            <a:gdLst/>
            <a:ahLst/>
            <a:cxnLst/>
            <a:rect l="l" t="t" r="r" b="b"/>
            <a:pathLst>
              <a:path w="600075" h="600075">
                <a:moveTo>
                  <a:pt x="596773" y="0"/>
                </a:moveTo>
                <a:lnTo>
                  <a:pt x="0" y="595630"/>
                </a:lnTo>
                <a:lnTo>
                  <a:pt x="600075" y="600075"/>
                </a:lnTo>
                <a:lnTo>
                  <a:pt x="596773" y="0"/>
                </a:lnTo>
                <a:close/>
              </a:path>
            </a:pathLst>
          </a:custGeom>
          <a:solidFill>
            <a:srgbClr val="B0FD12"/>
          </a:solidFill>
        </p:spPr>
        <p:txBody>
          <a:bodyPr wrap="square" lIns="0" tIns="0" rIns="0" bIns="0" rtlCol="0"/>
          <a:lstStyle/>
          <a:p>
            <a:endParaRPr/>
          </a:p>
        </p:txBody>
      </p:sp>
      <p:sp>
        <p:nvSpPr>
          <p:cNvPr id="46" name="object 41">
            <a:extLst>
              <a:ext uri="{FF2B5EF4-FFF2-40B4-BE49-F238E27FC236}">
                <a16:creationId xmlns:a16="http://schemas.microsoft.com/office/drawing/2014/main" id="{16AE667A-7C76-57BC-B677-93BF75A9AFEF}"/>
              </a:ext>
            </a:extLst>
          </p:cNvPr>
          <p:cNvSpPr/>
          <p:nvPr/>
        </p:nvSpPr>
        <p:spPr>
          <a:xfrm>
            <a:off x="2428442" y="3351749"/>
            <a:ext cx="600075" cy="600710"/>
          </a:xfrm>
          <a:custGeom>
            <a:avLst/>
            <a:gdLst/>
            <a:ahLst/>
            <a:cxnLst/>
            <a:rect l="l" t="t" r="r" b="b"/>
            <a:pathLst>
              <a:path w="600075" h="600710">
                <a:moveTo>
                  <a:pt x="0" y="0"/>
                </a:moveTo>
                <a:lnTo>
                  <a:pt x="889" y="600201"/>
                </a:lnTo>
                <a:lnTo>
                  <a:pt x="600075" y="7112"/>
                </a:lnTo>
                <a:lnTo>
                  <a:pt x="0" y="0"/>
                </a:lnTo>
                <a:close/>
              </a:path>
            </a:pathLst>
          </a:custGeom>
          <a:solidFill>
            <a:srgbClr val="B0FD12"/>
          </a:solidFill>
        </p:spPr>
        <p:txBody>
          <a:bodyPr wrap="square" lIns="0" tIns="0" rIns="0" bIns="0" rtlCol="0"/>
          <a:lstStyle/>
          <a:p>
            <a:endParaRPr/>
          </a:p>
        </p:txBody>
      </p:sp>
      <p:sp>
        <p:nvSpPr>
          <p:cNvPr id="47" name="object 37">
            <a:extLst>
              <a:ext uri="{FF2B5EF4-FFF2-40B4-BE49-F238E27FC236}">
                <a16:creationId xmlns:a16="http://schemas.microsoft.com/office/drawing/2014/main" id="{A7728FEA-62F6-4717-9D51-2B75EF574B30}"/>
              </a:ext>
            </a:extLst>
          </p:cNvPr>
          <p:cNvSpPr/>
          <p:nvPr/>
        </p:nvSpPr>
        <p:spPr>
          <a:xfrm>
            <a:off x="4434383" y="3349209"/>
            <a:ext cx="600075" cy="605790"/>
          </a:xfrm>
          <a:custGeom>
            <a:avLst/>
            <a:gdLst/>
            <a:ahLst/>
            <a:cxnLst/>
            <a:rect l="l" t="t" r="r" b="b"/>
            <a:pathLst>
              <a:path w="600075" h="605789">
                <a:moveTo>
                  <a:pt x="0" y="0"/>
                </a:moveTo>
                <a:lnTo>
                  <a:pt x="586359" y="605663"/>
                </a:lnTo>
                <a:lnTo>
                  <a:pt x="600075" y="5714"/>
                </a:lnTo>
                <a:lnTo>
                  <a:pt x="0" y="0"/>
                </a:lnTo>
                <a:close/>
              </a:path>
            </a:pathLst>
          </a:custGeom>
          <a:solidFill>
            <a:srgbClr val="B0FD12"/>
          </a:solidFill>
        </p:spPr>
        <p:txBody>
          <a:bodyPr wrap="square" lIns="0" tIns="0" rIns="0" bIns="0" rtlCol="0"/>
          <a:lstStyle/>
          <a:p>
            <a:endParaRPr/>
          </a:p>
        </p:txBody>
      </p:sp>
      <p:sp>
        <p:nvSpPr>
          <p:cNvPr id="48" name="object 43">
            <a:extLst>
              <a:ext uri="{FF2B5EF4-FFF2-40B4-BE49-F238E27FC236}">
                <a16:creationId xmlns:a16="http://schemas.microsoft.com/office/drawing/2014/main" id="{E36A36AB-8648-98FA-74F3-002977AEAC67}"/>
              </a:ext>
            </a:extLst>
          </p:cNvPr>
          <p:cNvSpPr/>
          <p:nvPr/>
        </p:nvSpPr>
        <p:spPr>
          <a:xfrm>
            <a:off x="2444259" y="4372232"/>
            <a:ext cx="602615" cy="600075"/>
          </a:xfrm>
          <a:custGeom>
            <a:avLst/>
            <a:gdLst/>
            <a:ahLst/>
            <a:cxnLst/>
            <a:rect l="l" t="t" r="r" b="b"/>
            <a:pathLst>
              <a:path w="602614" h="600075">
                <a:moveTo>
                  <a:pt x="0" y="0"/>
                </a:moveTo>
                <a:lnTo>
                  <a:pt x="2412" y="600074"/>
                </a:lnTo>
                <a:lnTo>
                  <a:pt x="602361" y="589788"/>
                </a:lnTo>
                <a:lnTo>
                  <a:pt x="0" y="0"/>
                </a:lnTo>
                <a:close/>
              </a:path>
            </a:pathLst>
          </a:custGeom>
          <a:solidFill>
            <a:srgbClr val="B0FD12"/>
          </a:solidFill>
        </p:spPr>
        <p:txBody>
          <a:bodyPr wrap="square" lIns="0" tIns="0" rIns="0" bIns="0" rtlCol="0"/>
          <a:lstStyle/>
          <a:p>
            <a:endParaRPr/>
          </a:p>
        </p:txBody>
      </p:sp>
      <p:sp>
        <p:nvSpPr>
          <p:cNvPr id="52" name="Arrow: Right 51">
            <a:extLst>
              <a:ext uri="{FF2B5EF4-FFF2-40B4-BE49-F238E27FC236}">
                <a16:creationId xmlns:a16="http://schemas.microsoft.com/office/drawing/2014/main" id="{8FC65A50-65E4-014E-25FA-C3D228F82EFA}"/>
              </a:ext>
            </a:extLst>
          </p:cNvPr>
          <p:cNvSpPr/>
          <p:nvPr/>
        </p:nvSpPr>
        <p:spPr>
          <a:xfrm>
            <a:off x="1073314" y="3314011"/>
            <a:ext cx="1179751" cy="468867"/>
          </a:xfrm>
          <a:prstGeom prst="rightArrow">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Arrow: Right 52">
            <a:extLst>
              <a:ext uri="{FF2B5EF4-FFF2-40B4-BE49-F238E27FC236}">
                <a16:creationId xmlns:a16="http://schemas.microsoft.com/office/drawing/2014/main" id="{D673EA44-C603-0D76-875B-23305A2E39E3}"/>
              </a:ext>
            </a:extLst>
          </p:cNvPr>
          <p:cNvSpPr/>
          <p:nvPr/>
        </p:nvSpPr>
        <p:spPr>
          <a:xfrm rot="10800000">
            <a:off x="9763558" y="3245366"/>
            <a:ext cx="1179751" cy="468867"/>
          </a:xfrm>
          <a:prstGeom prst="rightArrow">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bject 49">
            <a:extLst>
              <a:ext uri="{FF2B5EF4-FFF2-40B4-BE49-F238E27FC236}">
                <a16:creationId xmlns:a16="http://schemas.microsoft.com/office/drawing/2014/main" id="{C926683B-5C0B-1140-1ED6-7DC8E0BC1303}"/>
              </a:ext>
            </a:extLst>
          </p:cNvPr>
          <p:cNvSpPr/>
          <p:nvPr/>
        </p:nvSpPr>
        <p:spPr>
          <a:xfrm>
            <a:off x="7103673" y="3405906"/>
            <a:ext cx="2527935" cy="1586865"/>
          </a:xfrm>
          <a:custGeom>
            <a:avLst/>
            <a:gdLst/>
            <a:ahLst/>
            <a:cxnLst/>
            <a:rect l="l" t="t" r="r" b="b"/>
            <a:pathLst>
              <a:path w="2527934" h="1586864">
                <a:moveTo>
                  <a:pt x="2413634" y="0"/>
                </a:moveTo>
                <a:lnTo>
                  <a:pt x="0" y="1388745"/>
                </a:lnTo>
                <a:lnTo>
                  <a:pt x="114046" y="1586865"/>
                </a:lnTo>
                <a:lnTo>
                  <a:pt x="2527554" y="198120"/>
                </a:lnTo>
                <a:lnTo>
                  <a:pt x="2413634" y="0"/>
                </a:lnTo>
                <a:close/>
              </a:path>
            </a:pathLst>
          </a:custGeom>
          <a:solidFill>
            <a:srgbClr val="002060"/>
          </a:solidFill>
        </p:spPr>
        <p:txBody>
          <a:bodyPr wrap="square" lIns="0" tIns="0" rIns="0" bIns="0" rtlCol="0"/>
          <a:lstStyle/>
          <a:p>
            <a:endParaRPr/>
          </a:p>
        </p:txBody>
      </p:sp>
      <p:sp>
        <p:nvSpPr>
          <p:cNvPr id="59" name="TextBox 58">
            <a:extLst>
              <a:ext uri="{FF2B5EF4-FFF2-40B4-BE49-F238E27FC236}">
                <a16:creationId xmlns:a16="http://schemas.microsoft.com/office/drawing/2014/main" id="{2CC16090-FE3E-C13E-DCE0-7FEBD53594BE}"/>
              </a:ext>
            </a:extLst>
          </p:cNvPr>
          <p:cNvSpPr txBox="1"/>
          <p:nvPr/>
        </p:nvSpPr>
        <p:spPr>
          <a:xfrm>
            <a:off x="10071099" y="3035300"/>
            <a:ext cx="872210" cy="369332"/>
          </a:xfrm>
          <a:prstGeom prst="rect">
            <a:avLst/>
          </a:prstGeom>
          <a:noFill/>
        </p:spPr>
        <p:txBody>
          <a:bodyPr wrap="square" rtlCol="0">
            <a:spAutoFit/>
          </a:bodyPr>
          <a:lstStyle/>
          <a:p>
            <a:r>
              <a:rPr lang="en-US" b="1" dirty="0"/>
              <a:t>FORCE</a:t>
            </a:r>
          </a:p>
        </p:txBody>
      </p:sp>
      <p:sp>
        <p:nvSpPr>
          <p:cNvPr id="60" name="TextBox 59">
            <a:extLst>
              <a:ext uri="{FF2B5EF4-FFF2-40B4-BE49-F238E27FC236}">
                <a16:creationId xmlns:a16="http://schemas.microsoft.com/office/drawing/2014/main" id="{141CA1D1-B6A2-0B81-679C-EEBB0E825273}"/>
              </a:ext>
            </a:extLst>
          </p:cNvPr>
          <p:cNvSpPr txBox="1"/>
          <p:nvPr/>
        </p:nvSpPr>
        <p:spPr>
          <a:xfrm>
            <a:off x="1129288" y="3108966"/>
            <a:ext cx="872210" cy="369332"/>
          </a:xfrm>
          <a:prstGeom prst="rect">
            <a:avLst/>
          </a:prstGeom>
          <a:noFill/>
        </p:spPr>
        <p:txBody>
          <a:bodyPr wrap="square" rtlCol="0">
            <a:spAutoFit/>
          </a:bodyPr>
          <a:lstStyle/>
          <a:p>
            <a:r>
              <a:rPr lang="en-US" b="1" dirty="0"/>
              <a:t>FORCE</a:t>
            </a:r>
          </a:p>
        </p:txBody>
      </p:sp>
      <p:sp>
        <p:nvSpPr>
          <p:cNvPr id="4" name="TextBox 3">
            <a:extLst>
              <a:ext uri="{FF2B5EF4-FFF2-40B4-BE49-F238E27FC236}">
                <a16:creationId xmlns:a16="http://schemas.microsoft.com/office/drawing/2014/main" id="{45396545-66D5-CBB2-B613-E52F720C3969}"/>
              </a:ext>
            </a:extLst>
          </p:cNvPr>
          <p:cNvSpPr txBox="1"/>
          <p:nvPr/>
        </p:nvSpPr>
        <p:spPr>
          <a:xfrm>
            <a:off x="1171660" y="1911003"/>
            <a:ext cx="872211" cy="923330"/>
          </a:xfrm>
          <a:prstGeom prst="rect">
            <a:avLst/>
          </a:prstGeom>
          <a:noFill/>
          <a:ln>
            <a:solidFill>
              <a:schemeClr val="tx1"/>
            </a:solidFill>
          </a:ln>
        </p:spPr>
        <p:txBody>
          <a:bodyPr wrap="square" rtlCol="0">
            <a:spAutoFit/>
          </a:bodyPr>
          <a:lstStyle/>
          <a:p>
            <a:r>
              <a:rPr lang="en-US" b="1" dirty="0"/>
              <a:t>Green Paper Gusset</a:t>
            </a:r>
          </a:p>
        </p:txBody>
      </p:sp>
      <p:cxnSp>
        <p:nvCxnSpPr>
          <p:cNvPr id="9" name="Straight Arrow Connector 8">
            <a:extLst>
              <a:ext uri="{FF2B5EF4-FFF2-40B4-BE49-F238E27FC236}">
                <a16:creationId xmlns:a16="http://schemas.microsoft.com/office/drawing/2014/main" id="{DD7C4281-452F-30B3-6776-3810B224D061}"/>
              </a:ext>
            </a:extLst>
          </p:cNvPr>
          <p:cNvCxnSpPr>
            <a:cxnSpLocks/>
          </p:cNvCxnSpPr>
          <p:nvPr/>
        </p:nvCxnSpPr>
        <p:spPr>
          <a:xfrm>
            <a:off x="2038280" y="2818918"/>
            <a:ext cx="444610" cy="54658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1" name="TextBox 30">
            <a:extLst>
              <a:ext uri="{FF2B5EF4-FFF2-40B4-BE49-F238E27FC236}">
                <a16:creationId xmlns:a16="http://schemas.microsoft.com/office/drawing/2014/main" id="{81F6F4F1-16CC-7C43-42F1-D640A2FC8A6C}"/>
              </a:ext>
            </a:extLst>
          </p:cNvPr>
          <p:cNvSpPr txBox="1"/>
          <p:nvPr/>
        </p:nvSpPr>
        <p:spPr>
          <a:xfrm>
            <a:off x="10648611" y="4448463"/>
            <a:ext cx="1088437" cy="646331"/>
          </a:xfrm>
          <a:prstGeom prst="rect">
            <a:avLst/>
          </a:prstGeom>
          <a:noFill/>
          <a:ln>
            <a:solidFill>
              <a:schemeClr val="tx1"/>
            </a:solidFill>
          </a:ln>
        </p:spPr>
        <p:txBody>
          <a:bodyPr wrap="square" rtlCol="0">
            <a:spAutoFit/>
          </a:bodyPr>
          <a:lstStyle/>
          <a:p>
            <a:pPr algn="ctr"/>
            <a:r>
              <a:rPr lang="en-US" b="1" dirty="0"/>
              <a:t>Wooden Cross Bar</a:t>
            </a:r>
          </a:p>
        </p:txBody>
      </p:sp>
      <p:cxnSp>
        <p:nvCxnSpPr>
          <p:cNvPr id="33" name="Straight Arrow Connector 32">
            <a:extLst>
              <a:ext uri="{FF2B5EF4-FFF2-40B4-BE49-F238E27FC236}">
                <a16:creationId xmlns:a16="http://schemas.microsoft.com/office/drawing/2014/main" id="{4D46E2C2-6074-2A50-8DAE-B11B4EB5A7F6}"/>
              </a:ext>
            </a:extLst>
          </p:cNvPr>
          <p:cNvCxnSpPr/>
          <p:nvPr/>
        </p:nvCxnSpPr>
        <p:spPr>
          <a:xfrm flipH="1" flipV="1">
            <a:off x="9245600" y="3910567"/>
            <a:ext cx="1403011" cy="55628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82789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9AED9-8E1F-B9A2-77D5-57F08DF06F97}"/>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93F6EE0-7C99-A317-7393-FABBD6418886}"/>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8E3D7DC5-DF60-0C28-D775-82BC004591B0}"/>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Machine Construction Tips</a:t>
            </a:r>
            <a:br>
              <a:rPr lang="en-US" sz="4000" b="1" kern="0" dirty="0">
                <a:solidFill>
                  <a:srgbClr val="026E94"/>
                </a:solidFill>
                <a:latin typeface="Arial Nova" panose="020B0504020202020204" pitchFamily="34" charset="0"/>
                <a:cs typeface="Arial" panose="020B0604020202020204" pitchFamily="34" charset="0"/>
              </a:rPr>
            </a:br>
            <a:r>
              <a:rPr lang="en-US" sz="4000" b="1" kern="0" dirty="0">
                <a:solidFill>
                  <a:srgbClr val="026E94"/>
                </a:solidFill>
                <a:latin typeface="Arial Nova" panose="020B0504020202020204" pitchFamily="34" charset="0"/>
                <a:cs typeface="Arial" panose="020B0604020202020204" pitchFamily="34" charset="0"/>
              </a:rPr>
              <a:t>Structural Stability  </a:t>
            </a:r>
            <a:endParaRPr lang="en-US" sz="4000" dirty="0">
              <a:solidFill>
                <a:srgbClr val="026E94"/>
              </a:solidFill>
            </a:endParaRPr>
          </a:p>
        </p:txBody>
      </p:sp>
      <p:pic>
        <p:nvPicPr>
          <p:cNvPr id="3" name="Picture 2">
            <a:extLst>
              <a:ext uri="{FF2B5EF4-FFF2-40B4-BE49-F238E27FC236}">
                <a16:creationId xmlns:a16="http://schemas.microsoft.com/office/drawing/2014/main" id="{31AA659D-24D7-CCD4-F801-9517EE123FE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E2A89A67-C294-6D15-F558-62C0FA1037B8}"/>
              </a:ext>
            </a:extLst>
          </p:cNvPr>
          <p:cNvSpPr>
            <a:spLocks noGrp="1"/>
          </p:cNvSpPr>
          <p:nvPr>
            <p:ph type="sldNum" sz="quarter" idx="12"/>
          </p:nvPr>
        </p:nvSpPr>
        <p:spPr/>
        <p:txBody>
          <a:bodyPr/>
          <a:lstStyle/>
          <a:p>
            <a:fld id="{39BD814E-7CDF-41AD-A6E1-A6E373A177BB}" type="slidenum">
              <a:rPr lang="en-US" smtClean="0"/>
              <a:t>31</a:t>
            </a:fld>
            <a:endParaRPr lang="en-US" dirty="0"/>
          </a:p>
        </p:txBody>
      </p:sp>
      <p:pic>
        <p:nvPicPr>
          <p:cNvPr id="14" name="Picture 13">
            <a:extLst>
              <a:ext uri="{FF2B5EF4-FFF2-40B4-BE49-F238E27FC236}">
                <a16:creationId xmlns:a16="http://schemas.microsoft.com/office/drawing/2014/main" id="{C3B17179-AB1A-F081-A9ED-2DAF3748127D}"/>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30" name="Rectangle 29">
            <a:extLst>
              <a:ext uri="{FF2B5EF4-FFF2-40B4-BE49-F238E27FC236}">
                <a16:creationId xmlns:a16="http://schemas.microsoft.com/office/drawing/2014/main" id="{E4ADB146-5B87-5CB0-D4E0-D123DD47F854}"/>
              </a:ext>
            </a:extLst>
          </p:cNvPr>
          <p:cNvSpPr/>
          <p:nvPr/>
        </p:nvSpPr>
        <p:spPr>
          <a:xfrm>
            <a:off x="469900" y="6140662"/>
            <a:ext cx="10795000" cy="461665"/>
          </a:xfrm>
          <a:prstGeom prst="rect">
            <a:avLst/>
          </a:prstGeom>
        </p:spPr>
        <p:txBody>
          <a:bodyPr wrap="square">
            <a:spAutoFit/>
          </a:bodyPr>
          <a:lstStyle/>
          <a:p>
            <a:pPr marL="457200" indent="-457200">
              <a:buFont typeface="+mj-lt"/>
              <a:buAutoNum type="arabicPeriod"/>
            </a:pPr>
            <a:r>
              <a:rPr lang="en-US" sz="2400" dirty="0"/>
              <a:t>Any concerns with this structure?  Let’s see what will happen in the next slide</a:t>
            </a:r>
          </a:p>
        </p:txBody>
      </p:sp>
      <p:grpSp>
        <p:nvGrpSpPr>
          <p:cNvPr id="4" name="object 3">
            <a:extLst>
              <a:ext uri="{FF2B5EF4-FFF2-40B4-BE49-F238E27FC236}">
                <a16:creationId xmlns:a16="http://schemas.microsoft.com/office/drawing/2014/main" id="{A22D6ED2-184B-2B9F-325D-09720923397F}"/>
              </a:ext>
            </a:extLst>
          </p:cNvPr>
          <p:cNvGrpSpPr/>
          <p:nvPr/>
        </p:nvGrpSpPr>
        <p:grpSpPr>
          <a:xfrm>
            <a:off x="1106744" y="2350106"/>
            <a:ext cx="10591804" cy="3402464"/>
            <a:chOff x="76200" y="1973592"/>
            <a:chExt cx="8991600" cy="2344408"/>
          </a:xfrm>
        </p:grpSpPr>
        <p:pic>
          <p:nvPicPr>
            <p:cNvPr id="27" name="object 5">
              <a:extLst>
                <a:ext uri="{FF2B5EF4-FFF2-40B4-BE49-F238E27FC236}">
                  <a16:creationId xmlns:a16="http://schemas.microsoft.com/office/drawing/2014/main" id="{179E5939-F19D-F26B-4004-677C0E0B47DC}"/>
                </a:ext>
              </a:extLst>
            </p:cNvPr>
            <p:cNvPicPr/>
            <p:nvPr/>
          </p:nvPicPr>
          <p:blipFill>
            <a:blip r:embed="rId6" cstate="print"/>
            <a:srcRect l="10352" r="10352"/>
            <a:stretch>
              <a:fillRect/>
            </a:stretch>
          </p:blipFill>
          <p:spPr>
            <a:xfrm>
              <a:off x="5143489" y="2346953"/>
              <a:ext cx="2593869" cy="300279"/>
            </a:xfrm>
            <a:prstGeom prst="rect">
              <a:avLst/>
            </a:prstGeom>
            <a:ln>
              <a:noFill/>
            </a:ln>
          </p:spPr>
        </p:pic>
        <p:sp>
          <p:nvSpPr>
            <p:cNvPr id="31" name="object 6">
              <a:extLst>
                <a:ext uri="{FF2B5EF4-FFF2-40B4-BE49-F238E27FC236}">
                  <a16:creationId xmlns:a16="http://schemas.microsoft.com/office/drawing/2014/main" id="{344ECC05-ACA0-F302-D03D-17DC9F81F83F}"/>
                </a:ext>
              </a:extLst>
            </p:cNvPr>
            <p:cNvSpPr/>
            <p:nvPr/>
          </p:nvSpPr>
          <p:spPr>
            <a:xfrm>
              <a:off x="5181600" y="2362200"/>
              <a:ext cx="2522220" cy="228600"/>
            </a:xfrm>
            <a:custGeom>
              <a:avLst/>
              <a:gdLst/>
              <a:ahLst/>
              <a:cxnLst/>
              <a:rect l="l" t="t" r="r" b="b"/>
              <a:pathLst>
                <a:path w="2522220" h="228600">
                  <a:moveTo>
                    <a:pt x="2522220" y="0"/>
                  </a:moveTo>
                  <a:lnTo>
                    <a:pt x="0" y="0"/>
                  </a:lnTo>
                  <a:lnTo>
                    <a:pt x="0" y="228600"/>
                  </a:lnTo>
                  <a:lnTo>
                    <a:pt x="2522220" y="228600"/>
                  </a:lnTo>
                  <a:lnTo>
                    <a:pt x="2522220" y="0"/>
                  </a:lnTo>
                  <a:close/>
                </a:path>
              </a:pathLst>
            </a:custGeom>
            <a:solidFill>
              <a:schemeClr val="accent2"/>
            </a:solidFill>
            <a:ln>
              <a:noFill/>
            </a:ln>
          </p:spPr>
          <p:txBody>
            <a:bodyPr wrap="square" lIns="0" tIns="0" rIns="0" bIns="0" rtlCol="0"/>
            <a:lstStyle/>
            <a:p>
              <a:endParaRPr/>
            </a:p>
          </p:txBody>
        </p:sp>
        <p:sp>
          <p:nvSpPr>
            <p:cNvPr id="32" name="object 7">
              <a:extLst>
                <a:ext uri="{FF2B5EF4-FFF2-40B4-BE49-F238E27FC236}">
                  <a16:creationId xmlns:a16="http://schemas.microsoft.com/office/drawing/2014/main" id="{2478BB9E-6B33-C176-88FC-831F0310E3FA}"/>
                </a:ext>
              </a:extLst>
            </p:cNvPr>
            <p:cNvSpPr/>
            <p:nvPr/>
          </p:nvSpPr>
          <p:spPr>
            <a:xfrm>
              <a:off x="5181600" y="2362200"/>
              <a:ext cx="2522220" cy="228600"/>
            </a:xfrm>
            <a:custGeom>
              <a:avLst/>
              <a:gdLst/>
              <a:ahLst/>
              <a:cxnLst/>
              <a:rect l="l" t="t" r="r" b="b"/>
              <a:pathLst>
                <a:path w="2522220" h="228600">
                  <a:moveTo>
                    <a:pt x="0" y="228600"/>
                  </a:moveTo>
                  <a:lnTo>
                    <a:pt x="2522220" y="228600"/>
                  </a:lnTo>
                  <a:lnTo>
                    <a:pt x="2522220" y="0"/>
                  </a:lnTo>
                  <a:lnTo>
                    <a:pt x="0" y="0"/>
                  </a:lnTo>
                  <a:lnTo>
                    <a:pt x="0" y="228600"/>
                  </a:lnTo>
                  <a:close/>
                </a:path>
              </a:pathLst>
            </a:custGeom>
            <a:ln w="9144">
              <a:noFill/>
            </a:ln>
          </p:spPr>
          <p:txBody>
            <a:bodyPr wrap="square" lIns="0" tIns="0" rIns="0" bIns="0" rtlCol="0"/>
            <a:lstStyle/>
            <a:p>
              <a:endParaRPr/>
            </a:p>
          </p:txBody>
        </p:sp>
        <p:pic>
          <p:nvPicPr>
            <p:cNvPr id="33" name="object 8">
              <a:extLst>
                <a:ext uri="{FF2B5EF4-FFF2-40B4-BE49-F238E27FC236}">
                  <a16:creationId xmlns:a16="http://schemas.microsoft.com/office/drawing/2014/main" id="{7A68C074-CB5A-0A7F-F855-1B903B78B220}"/>
                </a:ext>
              </a:extLst>
            </p:cNvPr>
            <p:cNvPicPr/>
            <p:nvPr/>
          </p:nvPicPr>
          <p:blipFill>
            <a:blip r:embed="rId7" cstate="print"/>
            <a:srcRect l="12533" r="12532"/>
            <a:stretch>
              <a:fillRect/>
            </a:stretch>
          </p:blipFill>
          <p:spPr>
            <a:xfrm>
              <a:off x="7427976" y="2566416"/>
              <a:ext cx="318477" cy="1446275"/>
            </a:xfrm>
            <a:prstGeom prst="rect">
              <a:avLst/>
            </a:prstGeom>
            <a:ln>
              <a:noFill/>
            </a:ln>
          </p:spPr>
        </p:pic>
        <p:sp>
          <p:nvSpPr>
            <p:cNvPr id="34" name="object 9">
              <a:extLst>
                <a:ext uri="{FF2B5EF4-FFF2-40B4-BE49-F238E27FC236}">
                  <a16:creationId xmlns:a16="http://schemas.microsoft.com/office/drawing/2014/main" id="{12C96967-A023-82BD-A156-C5F0D55E54B5}"/>
                </a:ext>
              </a:extLst>
            </p:cNvPr>
            <p:cNvSpPr/>
            <p:nvPr/>
          </p:nvSpPr>
          <p:spPr>
            <a:xfrm>
              <a:off x="7475219" y="2590800"/>
              <a:ext cx="228600" cy="1356360"/>
            </a:xfrm>
            <a:custGeom>
              <a:avLst/>
              <a:gdLst/>
              <a:ahLst/>
              <a:cxnLst/>
              <a:rect l="l" t="t" r="r" b="b"/>
              <a:pathLst>
                <a:path w="228600" h="1356360">
                  <a:moveTo>
                    <a:pt x="228600" y="0"/>
                  </a:moveTo>
                  <a:lnTo>
                    <a:pt x="0" y="0"/>
                  </a:lnTo>
                  <a:lnTo>
                    <a:pt x="0" y="1356360"/>
                  </a:lnTo>
                  <a:lnTo>
                    <a:pt x="228600" y="1356360"/>
                  </a:lnTo>
                  <a:lnTo>
                    <a:pt x="228600" y="0"/>
                  </a:lnTo>
                  <a:close/>
                </a:path>
              </a:pathLst>
            </a:custGeom>
            <a:solidFill>
              <a:srgbClr val="006CDD"/>
            </a:solidFill>
            <a:ln>
              <a:noFill/>
            </a:ln>
          </p:spPr>
          <p:txBody>
            <a:bodyPr wrap="square" lIns="0" tIns="0" rIns="0" bIns="0" rtlCol="0"/>
            <a:lstStyle/>
            <a:p>
              <a:endParaRPr/>
            </a:p>
          </p:txBody>
        </p:sp>
        <p:sp>
          <p:nvSpPr>
            <p:cNvPr id="35" name="object 10">
              <a:extLst>
                <a:ext uri="{FF2B5EF4-FFF2-40B4-BE49-F238E27FC236}">
                  <a16:creationId xmlns:a16="http://schemas.microsoft.com/office/drawing/2014/main" id="{5E5591FD-55BB-E518-3A12-09AA1DEB08D1}"/>
                </a:ext>
              </a:extLst>
            </p:cNvPr>
            <p:cNvSpPr/>
            <p:nvPr/>
          </p:nvSpPr>
          <p:spPr>
            <a:xfrm>
              <a:off x="7475219" y="2590800"/>
              <a:ext cx="228600" cy="1356360"/>
            </a:xfrm>
            <a:custGeom>
              <a:avLst/>
              <a:gdLst/>
              <a:ahLst/>
              <a:cxnLst/>
              <a:rect l="l" t="t" r="r" b="b"/>
              <a:pathLst>
                <a:path w="228600" h="1356360">
                  <a:moveTo>
                    <a:pt x="0" y="1356360"/>
                  </a:moveTo>
                  <a:lnTo>
                    <a:pt x="228600" y="1356360"/>
                  </a:lnTo>
                  <a:lnTo>
                    <a:pt x="228600" y="0"/>
                  </a:lnTo>
                  <a:lnTo>
                    <a:pt x="0" y="0"/>
                  </a:lnTo>
                  <a:lnTo>
                    <a:pt x="0" y="1356360"/>
                  </a:lnTo>
                  <a:close/>
                </a:path>
              </a:pathLst>
            </a:custGeom>
            <a:ln w="9144">
              <a:noFill/>
            </a:ln>
          </p:spPr>
          <p:txBody>
            <a:bodyPr wrap="square" lIns="0" tIns="0" rIns="0" bIns="0" rtlCol="0"/>
            <a:lstStyle/>
            <a:p>
              <a:endParaRPr/>
            </a:p>
          </p:txBody>
        </p:sp>
        <p:pic>
          <p:nvPicPr>
            <p:cNvPr id="36" name="object 11">
              <a:extLst>
                <a:ext uri="{FF2B5EF4-FFF2-40B4-BE49-F238E27FC236}">
                  <a16:creationId xmlns:a16="http://schemas.microsoft.com/office/drawing/2014/main" id="{B3930D98-92EA-8B58-2DDE-A40F53123F59}"/>
                </a:ext>
              </a:extLst>
            </p:cNvPr>
            <p:cNvPicPr/>
            <p:nvPr/>
          </p:nvPicPr>
          <p:blipFill>
            <a:blip r:embed="rId7" cstate="print"/>
            <a:srcRect l="12533" r="12532"/>
            <a:stretch>
              <a:fillRect/>
            </a:stretch>
          </p:blipFill>
          <p:spPr>
            <a:xfrm>
              <a:off x="5134355" y="2566416"/>
              <a:ext cx="318477" cy="1446275"/>
            </a:xfrm>
            <a:prstGeom prst="rect">
              <a:avLst/>
            </a:prstGeom>
            <a:ln>
              <a:noFill/>
            </a:ln>
          </p:spPr>
        </p:pic>
        <p:sp>
          <p:nvSpPr>
            <p:cNvPr id="37" name="object 12">
              <a:extLst>
                <a:ext uri="{FF2B5EF4-FFF2-40B4-BE49-F238E27FC236}">
                  <a16:creationId xmlns:a16="http://schemas.microsoft.com/office/drawing/2014/main" id="{BD1D6C03-8624-9A67-4D15-C59445557BB8}"/>
                </a:ext>
              </a:extLst>
            </p:cNvPr>
            <p:cNvSpPr/>
            <p:nvPr/>
          </p:nvSpPr>
          <p:spPr>
            <a:xfrm>
              <a:off x="5181600" y="2590800"/>
              <a:ext cx="228600" cy="1356360"/>
            </a:xfrm>
            <a:custGeom>
              <a:avLst/>
              <a:gdLst/>
              <a:ahLst/>
              <a:cxnLst/>
              <a:rect l="l" t="t" r="r" b="b"/>
              <a:pathLst>
                <a:path w="228600" h="1356360">
                  <a:moveTo>
                    <a:pt x="228600" y="0"/>
                  </a:moveTo>
                  <a:lnTo>
                    <a:pt x="0" y="0"/>
                  </a:lnTo>
                  <a:lnTo>
                    <a:pt x="0" y="1356360"/>
                  </a:lnTo>
                  <a:lnTo>
                    <a:pt x="228600" y="1356360"/>
                  </a:lnTo>
                  <a:lnTo>
                    <a:pt x="228600" y="0"/>
                  </a:lnTo>
                  <a:close/>
                </a:path>
              </a:pathLst>
            </a:custGeom>
            <a:solidFill>
              <a:srgbClr val="006CDD"/>
            </a:solidFill>
            <a:ln>
              <a:noFill/>
            </a:ln>
          </p:spPr>
          <p:txBody>
            <a:bodyPr wrap="square" lIns="0" tIns="0" rIns="0" bIns="0" rtlCol="0"/>
            <a:lstStyle/>
            <a:p>
              <a:endParaRPr/>
            </a:p>
          </p:txBody>
        </p:sp>
        <p:sp>
          <p:nvSpPr>
            <p:cNvPr id="38" name="object 13">
              <a:extLst>
                <a:ext uri="{FF2B5EF4-FFF2-40B4-BE49-F238E27FC236}">
                  <a16:creationId xmlns:a16="http://schemas.microsoft.com/office/drawing/2014/main" id="{E6E90BDB-097F-11AE-8B25-CADB0D7BA535}"/>
                </a:ext>
              </a:extLst>
            </p:cNvPr>
            <p:cNvSpPr/>
            <p:nvPr/>
          </p:nvSpPr>
          <p:spPr>
            <a:xfrm>
              <a:off x="5181600" y="2590800"/>
              <a:ext cx="228600" cy="1356360"/>
            </a:xfrm>
            <a:custGeom>
              <a:avLst/>
              <a:gdLst/>
              <a:ahLst/>
              <a:cxnLst/>
              <a:rect l="l" t="t" r="r" b="b"/>
              <a:pathLst>
                <a:path w="228600" h="1356360">
                  <a:moveTo>
                    <a:pt x="0" y="1356360"/>
                  </a:moveTo>
                  <a:lnTo>
                    <a:pt x="228600" y="1356360"/>
                  </a:lnTo>
                  <a:lnTo>
                    <a:pt x="228600" y="0"/>
                  </a:lnTo>
                  <a:lnTo>
                    <a:pt x="0" y="0"/>
                  </a:lnTo>
                  <a:lnTo>
                    <a:pt x="0" y="1356360"/>
                  </a:lnTo>
                  <a:close/>
                </a:path>
              </a:pathLst>
            </a:custGeom>
            <a:ln w="9144">
              <a:noFill/>
            </a:ln>
          </p:spPr>
          <p:txBody>
            <a:bodyPr wrap="square" lIns="0" tIns="0" rIns="0" bIns="0" rtlCol="0"/>
            <a:lstStyle/>
            <a:p>
              <a:endParaRPr/>
            </a:p>
          </p:txBody>
        </p:sp>
        <p:pic>
          <p:nvPicPr>
            <p:cNvPr id="39" name="object 14">
              <a:extLst>
                <a:ext uri="{FF2B5EF4-FFF2-40B4-BE49-F238E27FC236}">
                  <a16:creationId xmlns:a16="http://schemas.microsoft.com/office/drawing/2014/main" id="{2B65CD83-FEA6-56AF-0718-9486385C9C5B}"/>
                </a:ext>
              </a:extLst>
            </p:cNvPr>
            <p:cNvPicPr/>
            <p:nvPr/>
          </p:nvPicPr>
          <p:blipFill>
            <a:blip r:embed="rId8" cstate="print"/>
            <a:srcRect l="12355" r="12354"/>
            <a:stretch>
              <a:fillRect/>
            </a:stretch>
          </p:blipFill>
          <p:spPr>
            <a:xfrm>
              <a:off x="5134355" y="3694214"/>
              <a:ext cx="2612136" cy="318477"/>
            </a:xfrm>
            <a:prstGeom prst="rect">
              <a:avLst/>
            </a:prstGeom>
            <a:ln>
              <a:noFill/>
            </a:ln>
          </p:spPr>
        </p:pic>
        <p:sp>
          <p:nvSpPr>
            <p:cNvPr id="40" name="object 15">
              <a:extLst>
                <a:ext uri="{FF2B5EF4-FFF2-40B4-BE49-F238E27FC236}">
                  <a16:creationId xmlns:a16="http://schemas.microsoft.com/office/drawing/2014/main" id="{6E87C788-017D-1894-20D0-F6ED4ED251A6}"/>
                </a:ext>
              </a:extLst>
            </p:cNvPr>
            <p:cNvSpPr/>
            <p:nvPr/>
          </p:nvSpPr>
          <p:spPr>
            <a:xfrm>
              <a:off x="5181600" y="3718560"/>
              <a:ext cx="2522220" cy="228600"/>
            </a:xfrm>
            <a:custGeom>
              <a:avLst/>
              <a:gdLst/>
              <a:ahLst/>
              <a:cxnLst/>
              <a:rect l="l" t="t" r="r" b="b"/>
              <a:pathLst>
                <a:path w="2522220" h="228600">
                  <a:moveTo>
                    <a:pt x="2522220" y="0"/>
                  </a:moveTo>
                  <a:lnTo>
                    <a:pt x="0" y="0"/>
                  </a:lnTo>
                  <a:lnTo>
                    <a:pt x="0" y="228600"/>
                  </a:lnTo>
                  <a:lnTo>
                    <a:pt x="2522220" y="228600"/>
                  </a:lnTo>
                  <a:lnTo>
                    <a:pt x="2522220" y="0"/>
                  </a:lnTo>
                  <a:close/>
                </a:path>
              </a:pathLst>
            </a:custGeom>
            <a:solidFill>
              <a:schemeClr val="accent2"/>
            </a:solidFill>
            <a:ln>
              <a:noFill/>
            </a:ln>
          </p:spPr>
          <p:txBody>
            <a:bodyPr wrap="square" lIns="0" tIns="0" rIns="0" bIns="0" rtlCol="0"/>
            <a:lstStyle/>
            <a:p>
              <a:endParaRPr/>
            </a:p>
          </p:txBody>
        </p:sp>
        <p:sp>
          <p:nvSpPr>
            <p:cNvPr id="41" name="object 16">
              <a:extLst>
                <a:ext uri="{FF2B5EF4-FFF2-40B4-BE49-F238E27FC236}">
                  <a16:creationId xmlns:a16="http://schemas.microsoft.com/office/drawing/2014/main" id="{A3617004-2938-BE7B-D1AE-C0DD2B91C08D}"/>
                </a:ext>
              </a:extLst>
            </p:cNvPr>
            <p:cNvSpPr/>
            <p:nvPr/>
          </p:nvSpPr>
          <p:spPr>
            <a:xfrm>
              <a:off x="5181600" y="3718560"/>
              <a:ext cx="2522220" cy="228600"/>
            </a:xfrm>
            <a:custGeom>
              <a:avLst/>
              <a:gdLst/>
              <a:ahLst/>
              <a:cxnLst/>
              <a:rect l="l" t="t" r="r" b="b"/>
              <a:pathLst>
                <a:path w="2522220" h="228600">
                  <a:moveTo>
                    <a:pt x="0" y="228600"/>
                  </a:moveTo>
                  <a:lnTo>
                    <a:pt x="2522220" y="228600"/>
                  </a:lnTo>
                  <a:lnTo>
                    <a:pt x="2522220" y="0"/>
                  </a:lnTo>
                  <a:lnTo>
                    <a:pt x="0" y="0"/>
                  </a:lnTo>
                  <a:lnTo>
                    <a:pt x="0" y="228600"/>
                  </a:lnTo>
                  <a:close/>
                </a:path>
              </a:pathLst>
            </a:custGeom>
            <a:ln w="9144">
              <a:noFill/>
            </a:ln>
          </p:spPr>
          <p:txBody>
            <a:bodyPr wrap="square" lIns="0" tIns="0" rIns="0" bIns="0" rtlCol="0"/>
            <a:lstStyle/>
            <a:p>
              <a:endParaRPr/>
            </a:p>
          </p:txBody>
        </p:sp>
        <p:pic>
          <p:nvPicPr>
            <p:cNvPr id="42" name="object 17">
              <a:extLst>
                <a:ext uri="{FF2B5EF4-FFF2-40B4-BE49-F238E27FC236}">
                  <a16:creationId xmlns:a16="http://schemas.microsoft.com/office/drawing/2014/main" id="{BCD20764-7AFF-6AD5-1132-DE7828B323E9}"/>
                </a:ext>
              </a:extLst>
            </p:cNvPr>
            <p:cNvPicPr/>
            <p:nvPr/>
          </p:nvPicPr>
          <p:blipFill>
            <a:blip r:embed="rId9" cstate="print"/>
            <a:stretch>
              <a:fillRect/>
            </a:stretch>
          </p:blipFill>
          <p:spPr>
            <a:xfrm>
              <a:off x="7063740" y="2333218"/>
              <a:ext cx="679716" cy="687349"/>
            </a:xfrm>
            <a:prstGeom prst="rect">
              <a:avLst/>
            </a:prstGeom>
            <a:ln>
              <a:noFill/>
            </a:ln>
          </p:spPr>
        </p:pic>
        <p:sp>
          <p:nvSpPr>
            <p:cNvPr id="43" name="object 18">
              <a:extLst>
                <a:ext uri="{FF2B5EF4-FFF2-40B4-BE49-F238E27FC236}">
                  <a16:creationId xmlns:a16="http://schemas.microsoft.com/office/drawing/2014/main" id="{8FB92BE6-9208-BC56-AC2D-C5671F5D40EC}"/>
                </a:ext>
              </a:extLst>
            </p:cNvPr>
            <p:cNvSpPr/>
            <p:nvPr/>
          </p:nvSpPr>
          <p:spPr>
            <a:xfrm>
              <a:off x="7105777" y="2353437"/>
              <a:ext cx="600075" cy="605790"/>
            </a:xfrm>
            <a:custGeom>
              <a:avLst/>
              <a:gdLst/>
              <a:ahLst/>
              <a:cxnLst/>
              <a:rect l="l" t="t" r="r" b="b"/>
              <a:pathLst>
                <a:path w="600075" h="605789">
                  <a:moveTo>
                    <a:pt x="0" y="0"/>
                  </a:moveTo>
                  <a:lnTo>
                    <a:pt x="586486" y="605789"/>
                  </a:lnTo>
                  <a:lnTo>
                    <a:pt x="600075" y="5841"/>
                  </a:lnTo>
                  <a:lnTo>
                    <a:pt x="0" y="0"/>
                  </a:lnTo>
                  <a:close/>
                </a:path>
              </a:pathLst>
            </a:custGeom>
            <a:solidFill>
              <a:srgbClr val="B0FD12"/>
            </a:solidFill>
            <a:ln>
              <a:noFill/>
            </a:ln>
          </p:spPr>
          <p:txBody>
            <a:bodyPr wrap="square" lIns="0" tIns="0" rIns="0" bIns="0" rtlCol="0"/>
            <a:lstStyle/>
            <a:p>
              <a:endParaRPr/>
            </a:p>
          </p:txBody>
        </p:sp>
        <p:pic>
          <p:nvPicPr>
            <p:cNvPr id="44" name="object 19">
              <a:extLst>
                <a:ext uri="{FF2B5EF4-FFF2-40B4-BE49-F238E27FC236}">
                  <a16:creationId xmlns:a16="http://schemas.microsoft.com/office/drawing/2014/main" id="{BB45B59B-7F1D-D741-033F-A8DDAC5D79E6}"/>
                </a:ext>
              </a:extLst>
            </p:cNvPr>
            <p:cNvPicPr/>
            <p:nvPr/>
          </p:nvPicPr>
          <p:blipFill>
            <a:blip r:embed="rId10" cstate="print"/>
            <a:stretch>
              <a:fillRect/>
            </a:stretch>
          </p:blipFill>
          <p:spPr>
            <a:xfrm>
              <a:off x="7056119" y="3328403"/>
              <a:ext cx="681227" cy="679716"/>
            </a:xfrm>
            <a:prstGeom prst="rect">
              <a:avLst/>
            </a:prstGeom>
            <a:ln>
              <a:noFill/>
            </a:ln>
          </p:spPr>
        </p:pic>
        <p:sp>
          <p:nvSpPr>
            <p:cNvPr id="45" name="object 20">
              <a:extLst>
                <a:ext uri="{FF2B5EF4-FFF2-40B4-BE49-F238E27FC236}">
                  <a16:creationId xmlns:a16="http://schemas.microsoft.com/office/drawing/2014/main" id="{75E05E60-651B-EC5F-5246-568D13A91168}"/>
                </a:ext>
              </a:extLst>
            </p:cNvPr>
            <p:cNvSpPr/>
            <p:nvPr/>
          </p:nvSpPr>
          <p:spPr>
            <a:xfrm>
              <a:off x="7098410" y="3347466"/>
              <a:ext cx="600710" cy="600075"/>
            </a:xfrm>
            <a:custGeom>
              <a:avLst/>
              <a:gdLst/>
              <a:ahLst/>
              <a:cxnLst/>
              <a:rect l="l" t="t" r="r" b="b"/>
              <a:pathLst>
                <a:path w="600709" h="600075">
                  <a:moveTo>
                    <a:pt x="596773" y="0"/>
                  </a:moveTo>
                  <a:lnTo>
                    <a:pt x="0" y="595630"/>
                  </a:lnTo>
                  <a:lnTo>
                    <a:pt x="600202" y="600075"/>
                  </a:lnTo>
                  <a:lnTo>
                    <a:pt x="596773" y="0"/>
                  </a:lnTo>
                  <a:close/>
                </a:path>
              </a:pathLst>
            </a:custGeom>
            <a:solidFill>
              <a:srgbClr val="B0FD12"/>
            </a:solidFill>
            <a:ln>
              <a:noFill/>
            </a:ln>
          </p:spPr>
          <p:txBody>
            <a:bodyPr wrap="square" lIns="0" tIns="0" rIns="0" bIns="0" rtlCol="0"/>
            <a:lstStyle/>
            <a:p>
              <a:endParaRPr/>
            </a:p>
          </p:txBody>
        </p:sp>
        <p:pic>
          <p:nvPicPr>
            <p:cNvPr id="46" name="object 21">
              <a:extLst>
                <a:ext uri="{FF2B5EF4-FFF2-40B4-BE49-F238E27FC236}">
                  <a16:creationId xmlns:a16="http://schemas.microsoft.com/office/drawing/2014/main" id="{F5817CD9-0117-2032-B2AA-92E9F276AC5B}"/>
                </a:ext>
              </a:extLst>
            </p:cNvPr>
            <p:cNvPicPr/>
            <p:nvPr/>
          </p:nvPicPr>
          <p:blipFill>
            <a:blip r:embed="rId11" cstate="print"/>
            <a:stretch>
              <a:fillRect/>
            </a:stretch>
          </p:blipFill>
          <p:spPr>
            <a:xfrm>
              <a:off x="5145023" y="2345436"/>
              <a:ext cx="681227" cy="681227"/>
            </a:xfrm>
            <a:prstGeom prst="rect">
              <a:avLst/>
            </a:prstGeom>
            <a:ln>
              <a:noFill/>
            </a:ln>
          </p:spPr>
        </p:pic>
        <p:sp>
          <p:nvSpPr>
            <p:cNvPr id="47" name="object 22">
              <a:extLst>
                <a:ext uri="{FF2B5EF4-FFF2-40B4-BE49-F238E27FC236}">
                  <a16:creationId xmlns:a16="http://schemas.microsoft.com/office/drawing/2014/main" id="{5971DC05-89DB-AF72-AC25-1885FFB867F1}"/>
                </a:ext>
              </a:extLst>
            </p:cNvPr>
            <p:cNvSpPr/>
            <p:nvPr/>
          </p:nvSpPr>
          <p:spPr>
            <a:xfrm>
              <a:off x="5187315" y="2365121"/>
              <a:ext cx="600075" cy="600075"/>
            </a:xfrm>
            <a:custGeom>
              <a:avLst/>
              <a:gdLst/>
              <a:ahLst/>
              <a:cxnLst/>
              <a:rect l="l" t="t" r="r" b="b"/>
              <a:pathLst>
                <a:path w="600075" h="600075">
                  <a:moveTo>
                    <a:pt x="0" y="0"/>
                  </a:moveTo>
                  <a:lnTo>
                    <a:pt x="888" y="600075"/>
                  </a:lnTo>
                  <a:lnTo>
                    <a:pt x="600075" y="6984"/>
                  </a:lnTo>
                  <a:lnTo>
                    <a:pt x="0" y="0"/>
                  </a:lnTo>
                  <a:close/>
                </a:path>
              </a:pathLst>
            </a:custGeom>
            <a:solidFill>
              <a:srgbClr val="B0FD12"/>
            </a:solidFill>
            <a:ln>
              <a:noFill/>
            </a:ln>
          </p:spPr>
          <p:txBody>
            <a:bodyPr wrap="square" lIns="0" tIns="0" rIns="0" bIns="0" rtlCol="0"/>
            <a:lstStyle/>
            <a:p>
              <a:endParaRPr/>
            </a:p>
          </p:txBody>
        </p:sp>
        <p:pic>
          <p:nvPicPr>
            <p:cNvPr id="48" name="object 23">
              <a:extLst>
                <a:ext uri="{FF2B5EF4-FFF2-40B4-BE49-F238E27FC236}">
                  <a16:creationId xmlns:a16="http://schemas.microsoft.com/office/drawing/2014/main" id="{F3B160EB-B548-5DF7-A23A-E6D4C7A2655B}"/>
                </a:ext>
              </a:extLst>
            </p:cNvPr>
            <p:cNvPicPr/>
            <p:nvPr/>
          </p:nvPicPr>
          <p:blipFill>
            <a:blip r:embed="rId12" cstate="print"/>
            <a:stretch>
              <a:fillRect/>
            </a:stretch>
          </p:blipFill>
          <p:spPr>
            <a:xfrm>
              <a:off x="5141976" y="3348227"/>
              <a:ext cx="682739" cy="681228"/>
            </a:xfrm>
            <a:prstGeom prst="rect">
              <a:avLst/>
            </a:prstGeom>
            <a:ln>
              <a:noFill/>
            </a:ln>
          </p:spPr>
        </p:pic>
        <p:sp>
          <p:nvSpPr>
            <p:cNvPr id="49" name="object 24">
              <a:extLst>
                <a:ext uri="{FF2B5EF4-FFF2-40B4-BE49-F238E27FC236}">
                  <a16:creationId xmlns:a16="http://schemas.microsoft.com/office/drawing/2014/main" id="{9885A002-673F-7EBF-DF88-4D21B474142A}"/>
                </a:ext>
              </a:extLst>
            </p:cNvPr>
            <p:cNvSpPr/>
            <p:nvPr/>
          </p:nvSpPr>
          <p:spPr>
            <a:xfrm>
              <a:off x="5184902" y="3367913"/>
              <a:ext cx="602615" cy="600075"/>
            </a:xfrm>
            <a:custGeom>
              <a:avLst/>
              <a:gdLst/>
              <a:ahLst/>
              <a:cxnLst/>
              <a:rect l="l" t="t" r="r" b="b"/>
              <a:pathLst>
                <a:path w="602614" h="600075">
                  <a:moveTo>
                    <a:pt x="0" y="0"/>
                  </a:moveTo>
                  <a:lnTo>
                    <a:pt x="2412" y="600075"/>
                  </a:lnTo>
                  <a:lnTo>
                    <a:pt x="602361" y="589788"/>
                  </a:lnTo>
                  <a:lnTo>
                    <a:pt x="0" y="0"/>
                  </a:lnTo>
                  <a:close/>
                </a:path>
              </a:pathLst>
            </a:custGeom>
            <a:solidFill>
              <a:srgbClr val="B0FD12"/>
            </a:solidFill>
            <a:ln>
              <a:noFill/>
            </a:ln>
          </p:spPr>
          <p:txBody>
            <a:bodyPr wrap="square" lIns="0" tIns="0" rIns="0" bIns="0" rtlCol="0"/>
            <a:lstStyle/>
            <a:p>
              <a:endParaRPr/>
            </a:p>
          </p:txBody>
        </p:sp>
        <p:pic>
          <p:nvPicPr>
            <p:cNvPr id="50" name="object 25">
              <a:extLst>
                <a:ext uri="{FF2B5EF4-FFF2-40B4-BE49-F238E27FC236}">
                  <a16:creationId xmlns:a16="http://schemas.microsoft.com/office/drawing/2014/main" id="{44910612-5A44-790B-93D8-27A65ABD573D}"/>
                </a:ext>
              </a:extLst>
            </p:cNvPr>
            <p:cNvPicPr/>
            <p:nvPr/>
          </p:nvPicPr>
          <p:blipFill>
            <a:blip r:embed="rId13" cstate="print"/>
            <a:srcRect l="12747" r="12747"/>
            <a:stretch>
              <a:fillRect/>
            </a:stretch>
          </p:blipFill>
          <p:spPr>
            <a:xfrm>
              <a:off x="1248155" y="2062010"/>
              <a:ext cx="5585460" cy="336765"/>
            </a:xfrm>
            <a:prstGeom prst="rect">
              <a:avLst/>
            </a:prstGeom>
            <a:ln>
              <a:noFill/>
            </a:ln>
          </p:spPr>
        </p:pic>
        <p:sp>
          <p:nvSpPr>
            <p:cNvPr id="51" name="object 26">
              <a:extLst>
                <a:ext uri="{FF2B5EF4-FFF2-40B4-BE49-F238E27FC236}">
                  <a16:creationId xmlns:a16="http://schemas.microsoft.com/office/drawing/2014/main" id="{B4DBD334-37C7-C6CA-2238-A236F4618D95}"/>
                </a:ext>
              </a:extLst>
            </p:cNvPr>
            <p:cNvSpPr/>
            <p:nvPr/>
          </p:nvSpPr>
          <p:spPr>
            <a:xfrm>
              <a:off x="248701" y="2078281"/>
              <a:ext cx="6542624" cy="247015"/>
            </a:xfrm>
            <a:custGeom>
              <a:avLst/>
              <a:gdLst/>
              <a:ahLst/>
              <a:cxnLst/>
              <a:rect l="l" t="t" r="r" b="b"/>
              <a:pathLst>
                <a:path w="5495925" h="247014">
                  <a:moveTo>
                    <a:pt x="5495544" y="0"/>
                  </a:moveTo>
                  <a:lnTo>
                    <a:pt x="0" y="0"/>
                  </a:lnTo>
                  <a:lnTo>
                    <a:pt x="0" y="246887"/>
                  </a:lnTo>
                  <a:lnTo>
                    <a:pt x="5495544" y="246887"/>
                  </a:lnTo>
                  <a:lnTo>
                    <a:pt x="5495544" y="0"/>
                  </a:lnTo>
                  <a:close/>
                </a:path>
              </a:pathLst>
            </a:custGeom>
            <a:blipFill>
              <a:blip r:embed="rId14"/>
              <a:tile tx="0" ty="0" sx="100000" sy="100000" flip="none" algn="tl"/>
            </a:blipFill>
            <a:ln>
              <a:noFill/>
            </a:ln>
          </p:spPr>
          <p:txBody>
            <a:bodyPr wrap="square" lIns="0" tIns="0" rIns="0" bIns="0" rtlCol="0"/>
            <a:lstStyle/>
            <a:p>
              <a:endParaRPr/>
            </a:p>
          </p:txBody>
        </p:sp>
        <p:sp>
          <p:nvSpPr>
            <p:cNvPr id="52" name="object 27">
              <a:extLst>
                <a:ext uri="{FF2B5EF4-FFF2-40B4-BE49-F238E27FC236}">
                  <a16:creationId xmlns:a16="http://schemas.microsoft.com/office/drawing/2014/main" id="{CF009DCE-88D5-8D8D-5974-122AD0C20BA6}"/>
                </a:ext>
              </a:extLst>
            </p:cNvPr>
            <p:cNvSpPr/>
            <p:nvPr/>
          </p:nvSpPr>
          <p:spPr>
            <a:xfrm>
              <a:off x="1295400" y="2086356"/>
              <a:ext cx="5495925" cy="247015"/>
            </a:xfrm>
            <a:custGeom>
              <a:avLst/>
              <a:gdLst/>
              <a:ahLst/>
              <a:cxnLst/>
              <a:rect l="l" t="t" r="r" b="b"/>
              <a:pathLst>
                <a:path w="5495925" h="247014">
                  <a:moveTo>
                    <a:pt x="0" y="246887"/>
                  </a:moveTo>
                  <a:lnTo>
                    <a:pt x="5495544" y="246887"/>
                  </a:lnTo>
                  <a:lnTo>
                    <a:pt x="5495544" y="0"/>
                  </a:lnTo>
                  <a:lnTo>
                    <a:pt x="0" y="0"/>
                  </a:lnTo>
                  <a:lnTo>
                    <a:pt x="0" y="246887"/>
                  </a:lnTo>
                  <a:close/>
                </a:path>
              </a:pathLst>
            </a:custGeom>
            <a:ln w="9144">
              <a:noFill/>
            </a:ln>
          </p:spPr>
          <p:txBody>
            <a:bodyPr wrap="square" lIns="0" tIns="0" rIns="0" bIns="0" rtlCol="0"/>
            <a:lstStyle/>
            <a:p>
              <a:endParaRPr/>
            </a:p>
          </p:txBody>
        </p:sp>
        <p:pic>
          <p:nvPicPr>
            <p:cNvPr id="53" name="object 28">
              <a:extLst>
                <a:ext uri="{FF2B5EF4-FFF2-40B4-BE49-F238E27FC236}">
                  <a16:creationId xmlns:a16="http://schemas.microsoft.com/office/drawing/2014/main" id="{8BE8DF9E-B46B-1A8A-D9BB-B19357AB646D}"/>
                </a:ext>
              </a:extLst>
            </p:cNvPr>
            <p:cNvPicPr/>
            <p:nvPr/>
          </p:nvPicPr>
          <p:blipFill>
            <a:blip r:embed="rId15" cstate="print"/>
            <a:srcRect r="1589"/>
            <a:stretch>
              <a:fillRect/>
            </a:stretch>
          </p:blipFill>
          <p:spPr>
            <a:xfrm>
              <a:off x="6344411" y="1973592"/>
              <a:ext cx="170649" cy="803135"/>
            </a:xfrm>
            <a:prstGeom prst="rect">
              <a:avLst/>
            </a:prstGeom>
            <a:ln>
              <a:noFill/>
            </a:ln>
          </p:spPr>
        </p:pic>
        <p:sp>
          <p:nvSpPr>
            <p:cNvPr id="54" name="object 29">
              <a:extLst>
                <a:ext uri="{FF2B5EF4-FFF2-40B4-BE49-F238E27FC236}">
                  <a16:creationId xmlns:a16="http://schemas.microsoft.com/office/drawing/2014/main" id="{0D391D91-FCC6-2F96-8C1B-77A8BFEAEFF2}"/>
                </a:ext>
              </a:extLst>
            </p:cNvPr>
            <p:cNvSpPr/>
            <p:nvPr/>
          </p:nvSpPr>
          <p:spPr>
            <a:xfrm>
              <a:off x="6387084" y="1993392"/>
              <a:ext cx="90170" cy="722630"/>
            </a:xfrm>
            <a:custGeom>
              <a:avLst/>
              <a:gdLst/>
              <a:ahLst/>
              <a:cxnLst/>
              <a:rect l="l" t="t" r="r" b="b"/>
              <a:pathLst>
                <a:path w="90170" h="722630">
                  <a:moveTo>
                    <a:pt x="89915" y="0"/>
                  </a:moveTo>
                  <a:lnTo>
                    <a:pt x="0" y="0"/>
                  </a:lnTo>
                  <a:lnTo>
                    <a:pt x="0" y="722376"/>
                  </a:lnTo>
                  <a:lnTo>
                    <a:pt x="89915" y="722376"/>
                  </a:lnTo>
                  <a:lnTo>
                    <a:pt x="89915" y="0"/>
                  </a:lnTo>
                  <a:close/>
                </a:path>
              </a:pathLst>
            </a:custGeom>
            <a:solidFill>
              <a:srgbClr val="000000"/>
            </a:solidFill>
            <a:ln>
              <a:noFill/>
            </a:ln>
          </p:spPr>
          <p:txBody>
            <a:bodyPr wrap="square" lIns="0" tIns="0" rIns="0" bIns="0" rtlCol="0"/>
            <a:lstStyle/>
            <a:p>
              <a:endParaRPr/>
            </a:p>
          </p:txBody>
        </p:sp>
        <p:sp>
          <p:nvSpPr>
            <p:cNvPr id="26" name="object 4">
              <a:extLst>
                <a:ext uri="{FF2B5EF4-FFF2-40B4-BE49-F238E27FC236}">
                  <a16:creationId xmlns:a16="http://schemas.microsoft.com/office/drawing/2014/main" id="{2B959C7D-E8DE-37DD-4202-90D8F57EBDE4}"/>
                </a:ext>
              </a:extLst>
            </p:cNvPr>
            <p:cNvSpPr/>
            <p:nvPr/>
          </p:nvSpPr>
          <p:spPr>
            <a:xfrm>
              <a:off x="76200" y="3947160"/>
              <a:ext cx="8991600" cy="370840"/>
            </a:xfrm>
            <a:custGeom>
              <a:avLst/>
              <a:gdLst/>
              <a:ahLst/>
              <a:cxnLst/>
              <a:rect l="l" t="t" r="r" b="b"/>
              <a:pathLst>
                <a:path w="8991600" h="370839">
                  <a:moveTo>
                    <a:pt x="8991600" y="0"/>
                  </a:moveTo>
                  <a:lnTo>
                    <a:pt x="0" y="0"/>
                  </a:lnTo>
                  <a:lnTo>
                    <a:pt x="0" y="370331"/>
                  </a:lnTo>
                  <a:lnTo>
                    <a:pt x="8991600" y="370331"/>
                  </a:lnTo>
                  <a:lnTo>
                    <a:pt x="8991600" y="0"/>
                  </a:lnTo>
                  <a:close/>
                </a:path>
              </a:pathLst>
            </a:custGeom>
            <a:solidFill>
              <a:srgbClr val="000000"/>
            </a:solidFill>
            <a:ln>
              <a:noFill/>
            </a:ln>
          </p:spPr>
          <p:txBody>
            <a:bodyPr wrap="square" lIns="0" tIns="0" rIns="0" bIns="0" rtlCol="0"/>
            <a:lstStyle/>
            <a:p>
              <a:endParaRPr/>
            </a:p>
          </p:txBody>
        </p:sp>
      </p:grpSp>
      <p:sp>
        <p:nvSpPr>
          <p:cNvPr id="56" name="object 37">
            <a:extLst>
              <a:ext uri="{FF2B5EF4-FFF2-40B4-BE49-F238E27FC236}">
                <a16:creationId xmlns:a16="http://schemas.microsoft.com/office/drawing/2014/main" id="{5FD0CCCB-42BC-CD95-5269-94224C5537F9}"/>
              </a:ext>
            </a:extLst>
          </p:cNvPr>
          <p:cNvSpPr/>
          <p:nvPr/>
        </p:nvSpPr>
        <p:spPr>
          <a:xfrm>
            <a:off x="2430607" y="3298944"/>
            <a:ext cx="1035948" cy="794171"/>
          </a:xfrm>
          <a:custGeom>
            <a:avLst/>
            <a:gdLst/>
            <a:ahLst/>
            <a:cxnLst/>
            <a:rect l="l" t="t" r="r" b="b"/>
            <a:pathLst>
              <a:path w="847725" h="523239">
                <a:moveTo>
                  <a:pt x="0" y="522732"/>
                </a:moveTo>
                <a:lnTo>
                  <a:pt x="847343" y="522732"/>
                </a:lnTo>
                <a:lnTo>
                  <a:pt x="847343" y="0"/>
                </a:lnTo>
                <a:lnTo>
                  <a:pt x="0" y="0"/>
                </a:lnTo>
                <a:lnTo>
                  <a:pt x="0" y="522732"/>
                </a:lnTo>
                <a:close/>
              </a:path>
            </a:pathLst>
          </a:custGeom>
          <a:ln w="9144">
            <a:solidFill>
              <a:schemeClr val="tx1"/>
            </a:solidFill>
          </a:ln>
        </p:spPr>
        <p:txBody>
          <a:bodyPr wrap="square" lIns="0" tIns="0" rIns="0" bIns="0" rtlCol="0"/>
          <a:lstStyle/>
          <a:p>
            <a:endParaRPr/>
          </a:p>
        </p:txBody>
      </p:sp>
      <p:sp>
        <p:nvSpPr>
          <p:cNvPr id="57" name="object 37">
            <a:extLst>
              <a:ext uri="{FF2B5EF4-FFF2-40B4-BE49-F238E27FC236}">
                <a16:creationId xmlns:a16="http://schemas.microsoft.com/office/drawing/2014/main" id="{C779C751-3E02-9437-E264-EEC793880867}"/>
              </a:ext>
            </a:extLst>
          </p:cNvPr>
          <p:cNvSpPr/>
          <p:nvPr/>
        </p:nvSpPr>
        <p:spPr>
          <a:xfrm>
            <a:off x="4531740" y="3802055"/>
            <a:ext cx="1080921" cy="738091"/>
          </a:xfrm>
          <a:custGeom>
            <a:avLst/>
            <a:gdLst/>
            <a:ahLst/>
            <a:cxnLst/>
            <a:rect l="l" t="t" r="r" b="b"/>
            <a:pathLst>
              <a:path w="847725" h="523239">
                <a:moveTo>
                  <a:pt x="0" y="522732"/>
                </a:moveTo>
                <a:lnTo>
                  <a:pt x="847343" y="522732"/>
                </a:lnTo>
                <a:lnTo>
                  <a:pt x="847343" y="0"/>
                </a:lnTo>
                <a:lnTo>
                  <a:pt x="0" y="0"/>
                </a:lnTo>
                <a:lnTo>
                  <a:pt x="0" y="522732"/>
                </a:lnTo>
                <a:close/>
              </a:path>
            </a:pathLst>
          </a:custGeom>
          <a:ln w="9144">
            <a:solidFill>
              <a:schemeClr val="tx1"/>
            </a:solidFill>
          </a:ln>
        </p:spPr>
        <p:txBody>
          <a:bodyPr wrap="square" lIns="0" tIns="0" rIns="0" bIns="0" rtlCol="0"/>
          <a:lstStyle/>
          <a:p>
            <a:endParaRPr/>
          </a:p>
        </p:txBody>
      </p:sp>
      <p:sp>
        <p:nvSpPr>
          <p:cNvPr id="58" name="TextBox 57">
            <a:extLst>
              <a:ext uri="{FF2B5EF4-FFF2-40B4-BE49-F238E27FC236}">
                <a16:creationId xmlns:a16="http://schemas.microsoft.com/office/drawing/2014/main" id="{DC78781C-5555-ED94-9C2B-E7EC3AC712B0}"/>
              </a:ext>
            </a:extLst>
          </p:cNvPr>
          <p:cNvSpPr txBox="1"/>
          <p:nvPr/>
        </p:nvSpPr>
        <p:spPr>
          <a:xfrm>
            <a:off x="2466594" y="3227636"/>
            <a:ext cx="1087514" cy="923330"/>
          </a:xfrm>
          <a:prstGeom prst="rect">
            <a:avLst/>
          </a:prstGeom>
          <a:noFill/>
        </p:spPr>
        <p:txBody>
          <a:bodyPr wrap="square" rtlCol="0">
            <a:spAutoFit/>
          </a:bodyPr>
          <a:lstStyle/>
          <a:p>
            <a:r>
              <a:rPr lang="en-US" b="1" dirty="0"/>
              <a:t>Arm Weighs  1 lb.</a:t>
            </a:r>
          </a:p>
        </p:txBody>
      </p:sp>
      <p:sp>
        <p:nvSpPr>
          <p:cNvPr id="59" name="TextBox 58">
            <a:extLst>
              <a:ext uri="{FF2B5EF4-FFF2-40B4-BE49-F238E27FC236}">
                <a16:creationId xmlns:a16="http://schemas.microsoft.com/office/drawing/2014/main" id="{4BE0C52D-D222-EBA7-0083-5C11A0B00D0F}"/>
              </a:ext>
            </a:extLst>
          </p:cNvPr>
          <p:cNvSpPr txBox="1"/>
          <p:nvPr/>
        </p:nvSpPr>
        <p:spPr>
          <a:xfrm>
            <a:off x="4657406" y="3709436"/>
            <a:ext cx="1245880" cy="923330"/>
          </a:xfrm>
          <a:prstGeom prst="rect">
            <a:avLst/>
          </a:prstGeom>
          <a:noFill/>
        </p:spPr>
        <p:txBody>
          <a:bodyPr wrap="square" rtlCol="0">
            <a:spAutoFit/>
          </a:bodyPr>
          <a:lstStyle/>
          <a:p>
            <a:r>
              <a:rPr lang="en-US" b="1" dirty="0"/>
              <a:t>Base Weighs 1/2 lb.</a:t>
            </a:r>
          </a:p>
        </p:txBody>
      </p:sp>
      <p:sp>
        <p:nvSpPr>
          <p:cNvPr id="60" name="TextBox 59">
            <a:extLst>
              <a:ext uri="{FF2B5EF4-FFF2-40B4-BE49-F238E27FC236}">
                <a16:creationId xmlns:a16="http://schemas.microsoft.com/office/drawing/2014/main" id="{84D1E315-154F-4DB5-D2DE-853E20681BDC}"/>
              </a:ext>
            </a:extLst>
          </p:cNvPr>
          <p:cNvSpPr txBox="1"/>
          <p:nvPr/>
        </p:nvSpPr>
        <p:spPr>
          <a:xfrm>
            <a:off x="5072200" y="5274784"/>
            <a:ext cx="1320800" cy="369332"/>
          </a:xfrm>
          <a:prstGeom prst="rect">
            <a:avLst/>
          </a:prstGeom>
          <a:noFill/>
        </p:spPr>
        <p:txBody>
          <a:bodyPr wrap="square" rtlCol="0">
            <a:spAutoFit/>
          </a:bodyPr>
          <a:lstStyle/>
          <a:p>
            <a:r>
              <a:rPr lang="en-US" b="1" dirty="0">
                <a:solidFill>
                  <a:schemeClr val="bg1"/>
                </a:solidFill>
              </a:rPr>
              <a:t>GROUND</a:t>
            </a:r>
          </a:p>
        </p:txBody>
      </p:sp>
      <p:sp>
        <p:nvSpPr>
          <p:cNvPr id="61" name="object 38">
            <a:extLst>
              <a:ext uri="{FF2B5EF4-FFF2-40B4-BE49-F238E27FC236}">
                <a16:creationId xmlns:a16="http://schemas.microsoft.com/office/drawing/2014/main" id="{686F2830-D557-1A5B-D9CD-4FAA8E033317}"/>
              </a:ext>
            </a:extLst>
          </p:cNvPr>
          <p:cNvSpPr txBox="1">
            <a:spLocks/>
          </p:cNvSpPr>
          <p:nvPr/>
        </p:nvSpPr>
        <p:spPr>
          <a:xfrm>
            <a:off x="9683257" y="1828288"/>
            <a:ext cx="1130300" cy="299720"/>
          </a:xfrm>
          <a:prstGeom prst="rect">
            <a:avLst/>
          </a:prstGeom>
        </p:spPr>
        <p:txBody>
          <a:bodyPr vert="horz" wrap="square" lIns="0" tIns="12700" rIns="0" bIns="0" rtlCol="0" anchor="ctr">
            <a:spAutoFit/>
          </a:bodyPr>
          <a:lstStyle>
            <a:lvl1pPr algn="l" defTabSz="914377" rtl="0" eaLnBrk="1" latinLnBrk="0" hangingPunct="1">
              <a:lnSpc>
                <a:spcPct val="90000"/>
              </a:lnSpc>
              <a:spcBef>
                <a:spcPct val="0"/>
              </a:spcBef>
              <a:buNone/>
              <a:defRPr sz="5000" kern="1200">
                <a:solidFill>
                  <a:schemeClr val="tx1"/>
                </a:solidFill>
                <a:latin typeface="+mj-lt"/>
                <a:ea typeface="+mj-ea"/>
                <a:cs typeface="+mj-cs"/>
              </a:defRPr>
            </a:lvl1pPr>
          </a:lstStyle>
          <a:p>
            <a:pPr marL="12700">
              <a:lnSpc>
                <a:spcPct val="100000"/>
              </a:lnSpc>
              <a:spcBef>
                <a:spcPts val="100"/>
              </a:spcBef>
            </a:pPr>
            <a:r>
              <a:rPr lang="en-US" sz="1800" b="1" dirty="0">
                <a:solidFill>
                  <a:srgbClr val="000000"/>
                </a:solidFill>
                <a:latin typeface="+mn-lt"/>
              </a:rPr>
              <a:t>Pivot</a:t>
            </a:r>
            <a:r>
              <a:rPr lang="en-US" sz="1800" b="1" spc="-15" dirty="0">
                <a:solidFill>
                  <a:srgbClr val="000000"/>
                </a:solidFill>
                <a:latin typeface="+mn-lt"/>
              </a:rPr>
              <a:t> </a:t>
            </a:r>
            <a:r>
              <a:rPr lang="en-US" sz="1800" b="1" spc="-10" dirty="0">
                <a:solidFill>
                  <a:srgbClr val="000000"/>
                </a:solidFill>
                <a:latin typeface="+mn-lt"/>
              </a:rPr>
              <a:t>Shaft</a:t>
            </a:r>
            <a:endParaRPr lang="en-US" sz="1800" b="1" dirty="0">
              <a:latin typeface="+mn-lt"/>
            </a:endParaRPr>
          </a:p>
        </p:txBody>
      </p:sp>
      <p:sp>
        <p:nvSpPr>
          <p:cNvPr id="62" name="object 30">
            <a:extLst>
              <a:ext uri="{FF2B5EF4-FFF2-40B4-BE49-F238E27FC236}">
                <a16:creationId xmlns:a16="http://schemas.microsoft.com/office/drawing/2014/main" id="{81D88259-AB93-001E-3653-A15F0FECAD20}"/>
              </a:ext>
            </a:extLst>
          </p:cNvPr>
          <p:cNvSpPr txBox="1"/>
          <p:nvPr/>
        </p:nvSpPr>
        <p:spPr>
          <a:xfrm>
            <a:off x="2241597" y="1878863"/>
            <a:ext cx="998219" cy="594393"/>
          </a:xfrm>
          <a:prstGeom prst="rect">
            <a:avLst/>
          </a:prstGeom>
          <a:ln w="9144">
            <a:solidFill>
              <a:schemeClr val="tx1"/>
            </a:solidFill>
          </a:ln>
        </p:spPr>
        <p:txBody>
          <a:bodyPr vert="horz" wrap="square" lIns="0" tIns="40005" rIns="0" bIns="0" rtlCol="0">
            <a:spAutoFit/>
          </a:bodyPr>
          <a:lstStyle/>
          <a:p>
            <a:pPr algn="ctr">
              <a:lnSpc>
                <a:spcPct val="100000"/>
              </a:lnSpc>
              <a:spcBef>
                <a:spcPts val="315"/>
              </a:spcBef>
            </a:pPr>
            <a:r>
              <a:rPr b="1" spc="-20" dirty="0">
                <a:cs typeface="Arial"/>
              </a:rPr>
              <a:t>Load</a:t>
            </a:r>
            <a:r>
              <a:rPr lang="en-US" b="1" spc="-20" dirty="0">
                <a:cs typeface="Arial"/>
              </a:rPr>
              <a:t> = </a:t>
            </a:r>
            <a:endParaRPr b="1" dirty="0">
              <a:cs typeface="Arial"/>
            </a:endParaRPr>
          </a:p>
          <a:p>
            <a:pPr marL="635" algn="ctr">
              <a:lnSpc>
                <a:spcPct val="100000"/>
              </a:lnSpc>
            </a:pPr>
            <a:r>
              <a:rPr b="1" spc="-25" dirty="0">
                <a:cs typeface="Arial"/>
              </a:rPr>
              <a:t>2</a:t>
            </a:r>
            <a:r>
              <a:rPr lang="en-US" b="1" spc="-25" dirty="0">
                <a:cs typeface="Arial"/>
              </a:rPr>
              <a:t> </a:t>
            </a:r>
            <a:r>
              <a:rPr b="1" spc="-25" dirty="0">
                <a:cs typeface="Arial"/>
              </a:rPr>
              <a:t>lb</a:t>
            </a:r>
            <a:r>
              <a:rPr lang="en-US" b="1" spc="-25" dirty="0">
                <a:cs typeface="Arial"/>
              </a:rPr>
              <a:t>.</a:t>
            </a:r>
            <a:endParaRPr b="1" dirty="0">
              <a:cs typeface="Arial"/>
            </a:endParaRPr>
          </a:p>
        </p:txBody>
      </p:sp>
      <p:cxnSp>
        <p:nvCxnSpPr>
          <p:cNvPr id="64" name="Straight Arrow Connector 63">
            <a:extLst>
              <a:ext uri="{FF2B5EF4-FFF2-40B4-BE49-F238E27FC236}">
                <a16:creationId xmlns:a16="http://schemas.microsoft.com/office/drawing/2014/main" id="{703C0385-CEDB-8512-6B2E-D3912A4B1BB9}"/>
              </a:ext>
            </a:extLst>
          </p:cNvPr>
          <p:cNvCxnSpPr>
            <a:cxnSpLocks/>
          </p:cNvCxnSpPr>
          <p:nvPr/>
        </p:nvCxnSpPr>
        <p:spPr>
          <a:xfrm flipV="1">
            <a:off x="3404599" y="2905234"/>
            <a:ext cx="602382" cy="463940"/>
          </a:xfrm>
          <a:prstGeom prst="straightConnector1">
            <a:avLst/>
          </a:prstGeom>
          <a:ln w="53975">
            <a:tailEnd type="triangle"/>
          </a:ln>
        </p:spPr>
        <p:style>
          <a:lnRef idx="3">
            <a:schemeClr val="dk1"/>
          </a:lnRef>
          <a:fillRef idx="0">
            <a:schemeClr val="dk1"/>
          </a:fillRef>
          <a:effectRef idx="2">
            <a:schemeClr val="dk1"/>
          </a:effectRef>
          <a:fontRef idx="minor">
            <a:schemeClr val="tx1"/>
          </a:fontRef>
        </p:style>
      </p:cxnSp>
      <p:cxnSp>
        <p:nvCxnSpPr>
          <p:cNvPr id="66" name="Straight Arrow Connector 65">
            <a:extLst>
              <a:ext uri="{FF2B5EF4-FFF2-40B4-BE49-F238E27FC236}">
                <a16:creationId xmlns:a16="http://schemas.microsoft.com/office/drawing/2014/main" id="{887B100D-5963-3B6A-25BC-5D51FEEAE13C}"/>
              </a:ext>
            </a:extLst>
          </p:cNvPr>
          <p:cNvCxnSpPr>
            <a:cxnSpLocks/>
          </p:cNvCxnSpPr>
          <p:nvPr/>
        </p:nvCxnSpPr>
        <p:spPr>
          <a:xfrm flipV="1">
            <a:off x="5517771" y="4107984"/>
            <a:ext cx="1202564" cy="26005"/>
          </a:xfrm>
          <a:prstGeom prst="straightConnector1">
            <a:avLst/>
          </a:prstGeom>
          <a:ln w="53975">
            <a:tailEnd type="triangle"/>
          </a:ln>
        </p:spPr>
        <p:style>
          <a:lnRef idx="3">
            <a:schemeClr val="dk1"/>
          </a:lnRef>
          <a:fillRef idx="0">
            <a:schemeClr val="dk1"/>
          </a:fillRef>
          <a:effectRef idx="2">
            <a:schemeClr val="dk1"/>
          </a:effectRef>
          <a:fontRef idx="minor">
            <a:schemeClr val="tx1"/>
          </a:fontRef>
        </p:style>
      </p:cxnSp>
      <p:cxnSp>
        <p:nvCxnSpPr>
          <p:cNvPr id="72" name="Straight Arrow Connector 71">
            <a:extLst>
              <a:ext uri="{FF2B5EF4-FFF2-40B4-BE49-F238E27FC236}">
                <a16:creationId xmlns:a16="http://schemas.microsoft.com/office/drawing/2014/main" id="{B3454648-FE3F-C61D-AD60-A7EA74942567}"/>
              </a:ext>
            </a:extLst>
          </p:cNvPr>
          <p:cNvCxnSpPr>
            <a:cxnSpLocks/>
          </p:cNvCxnSpPr>
          <p:nvPr/>
        </p:nvCxnSpPr>
        <p:spPr>
          <a:xfrm flipH="1">
            <a:off x="8788896" y="1990965"/>
            <a:ext cx="796968" cy="373415"/>
          </a:xfrm>
          <a:prstGeom prst="straightConnector1">
            <a:avLst/>
          </a:prstGeom>
          <a:ln w="53975">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754742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B96D0-158D-E564-4FFE-4664FEDA6A47}"/>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DB1352B-CB39-C98A-F928-042943457F51}"/>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99606EF5-C0FA-99A2-5581-6CE26561B95D}"/>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Machine Construction Tips</a:t>
            </a:r>
            <a:br>
              <a:rPr lang="en-US" sz="4000" b="1" kern="0" dirty="0">
                <a:solidFill>
                  <a:srgbClr val="026E94"/>
                </a:solidFill>
                <a:latin typeface="Arial Nova" panose="020B0504020202020204" pitchFamily="34" charset="0"/>
                <a:cs typeface="Arial" panose="020B0604020202020204" pitchFamily="34" charset="0"/>
              </a:rPr>
            </a:br>
            <a:r>
              <a:rPr lang="en-US" sz="4000" b="1" kern="0" dirty="0">
                <a:solidFill>
                  <a:srgbClr val="026E94"/>
                </a:solidFill>
                <a:latin typeface="Arial Nova" panose="020B0504020202020204" pitchFamily="34" charset="0"/>
                <a:cs typeface="Arial" panose="020B0604020202020204" pitchFamily="34" charset="0"/>
              </a:rPr>
              <a:t>Structural Stability  </a:t>
            </a:r>
            <a:endParaRPr lang="en-US" sz="4000" dirty="0">
              <a:solidFill>
                <a:srgbClr val="026E94"/>
              </a:solidFill>
            </a:endParaRPr>
          </a:p>
        </p:txBody>
      </p:sp>
      <p:pic>
        <p:nvPicPr>
          <p:cNvPr id="3" name="Picture 2">
            <a:extLst>
              <a:ext uri="{FF2B5EF4-FFF2-40B4-BE49-F238E27FC236}">
                <a16:creationId xmlns:a16="http://schemas.microsoft.com/office/drawing/2014/main" id="{7DFC88E8-97F5-0D84-6BA5-C9C84054644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24639EDB-B562-A09D-2277-B62A673D3FDF}"/>
              </a:ext>
            </a:extLst>
          </p:cNvPr>
          <p:cNvSpPr>
            <a:spLocks noGrp="1"/>
          </p:cNvSpPr>
          <p:nvPr>
            <p:ph type="sldNum" sz="quarter" idx="12"/>
          </p:nvPr>
        </p:nvSpPr>
        <p:spPr/>
        <p:txBody>
          <a:bodyPr/>
          <a:lstStyle/>
          <a:p>
            <a:fld id="{39BD814E-7CDF-41AD-A6E1-A6E373A177BB}" type="slidenum">
              <a:rPr lang="en-US" smtClean="0"/>
              <a:t>32</a:t>
            </a:fld>
            <a:endParaRPr lang="en-US" dirty="0"/>
          </a:p>
        </p:txBody>
      </p:sp>
      <p:pic>
        <p:nvPicPr>
          <p:cNvPr id="14" name="Picture 13">
            <a:extLst>
              <a:ext uri="{FF2B5EF4-FFF2-40B4-BE49-F238E27FC236}">
                <a16:creationId xmlns:a16="http://schemas.microsoft.com/office/drawing/2014/main" id="{18416A49-6E16-59CC-269A-B16EBF2F3CD1}"/>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30" name="Rectangle 29">
            <a:extLst>
              <a:ext uri="{FF2B5EF4-FFF2-40B4-BE49-F238E27FC236}">
                <a16:creationId xmlns:a16="http://schemas.microsoft.com/office/drawing/2014/main" id="{0DF5FC32-7996-EB29-3025-A238F6E31930}"/>
              </a:ext>
            </a:extLst>
          </p:cNvPr>
          <p:cNvSpPr/>
          <p:nvPr/>
        </p:nvSpPr>
        <p:spPr>
          <a:xfrm>
            <a:off x="607386" y="5937851"/>
            <a:ext cx="9512300" cy="1015663"/>
          </a:xfrm>
          <a:prstGeom prst="rect">
            <a:avLst/>
          </a:prstGeom>
        </p:spPr>
        <p:txBody>
          <a:bodyPr wrap="square">
            <a:spAutoFit/>
          </a:bodyPr>
          <a:lstStyle/>
          <a:p>
            <a:pPr marL="457200" indent="-457200">
              <a:buFont typeface="+mj-lt"/>
              <a:buAutoNum type="arabicPeriod"/>
            </a:pPr>
            <a:r>
              <a:rPr lang="en-US" sz="2400" dirty="0"/>
              <a:t>Why did the device tip over</a:t>
            </a:r>
          </a:p>
          <a:p>
            <a:pPr marL="457200" indent="-457200">
              <a:buFont typeface="+mj-lt"/>
              <a:buAutoNum type="arabicPeriod"/>
            </a:pPr>
            <a:endParaRPr lang="en-US" sz="1200" dirty="0"/>
          </a:p>
          <a:p>
            <a:pPr marL="457200" indent="-457200">
              <a:buFont typeface="+mj-lt"/>
              <a:buAutoNum type="arabicPeriod"/>
            </a:pPr>
            <a:r>
              <a:rPr lang="en-US" sz="2400" dirty="0"/>
              <a:t>How could your team prevent this from happening?</a:t>
            </a:r>
          </a:p>
        </p:txBody>
      </p:sp>
      <p:grpSp>
        <p:nvGrpSpPr>
          <p:cNvPr id="4" name="object 3">
            <a:extLst>
              <a:ext uri="{FF2B5EF4-FFF2-40B4-BE49-F238E27FC236}">
                <a16:creationId xmlns:a16="http://schemas.microsoft.com/office/drawing/2014/main" id="{53D63DD3-2B97-BCB5-64FC-F21B6EB381F8}"/>
              </a:ext>
            </a:extLst>
          </p:cNvPr>
          <p:cNvGrpSpPr/>
          <p:nvPr/>
        </p:nvGrpSpPr>
        <p:grpSpPr>
          <a:xfrm rot="20370701">
            <a:off x="729380" y="3060619"/>
            <a:ext cx="9355781" cy="2983696"/>
            <a:chOff x="1248155" y="1973592"/>
            <a:chExt cx="6498336" cy="2055863"/>
          </a:xfrm>
        </p:grpSpPr>
        <p:pic>
          <p:nvPicPr>
            <p:cNvPr id="27" name="object 5">
              <a:extLst>
                <a:ext uri="{FF2B5EF4-FFF2-40B4-BE49-F238E27FC236}">
                  <a16:creationId xmlns:a16="http://schemas.microsoft.com/office/drawing/2014/main" id="{55E1D230-D6EF-E14B-AAF8-639A37332ED8}"/>
                </a:ext>
              </a:extLst>
            </p:cNvPr>
            <p:cNvPicPr/>
            <p:nvPr/>
          </p:nvPicPr>
          <p:blipFill>
            <a:blip r:embed="rId6" cstate="print"/>
            <a:srcRect l="10352" r="10352"/>
            <a:stretch>
              <a:fillRect/>
            </a:stretch>
          </p:blipFill>
          <p:spPr>
            <a:xfrm>
              <a:off x="5143489" y="2346953"/>
              <a:ext cx="2593869" cy="300279"/>
            </a:xfrm>
            <a:prstGeom prst="rect">
              <a:avLst/>
            </a:prstGeom>
          </p:spPr>
        </p:pic>
        <p:sp>
          <p:nvSpPr>
            <p:cNvPr id="31" name="object 6">
              <a:extLst>
                <a:ext uri="{FF2B5EF4-FFF2-40B4-BE49-F238E27FC236}">
                  <a16:creationId xmlns:a16="http://schemas.microsoft.com/office/drawing/2014/main" id="{C3C8025B-6F72-3E7F-0B2F-E25DE8C6382E}"/>
                </a:ext>
              </a:extLst>
            </p:cNvPr>
            <p:cNvSpPr/>
            <p:nvPr/>
          </p:nvSpPr>
          <p:spPr>
            <a:xfrm>
              <a:off x="5181600" y="2362200"/>
              <a:ext cx="2522220" cy="228600"/>
            </a:xfrm>
            <a:custGeom>
              <a:avLst/>
              <a:gdLst/>
              <a:ahLst/>
              <a:cxnLst/>
              <a:rect l="l" t="t" r="r" b="b"/>
              <a:pathLst>
                <a:path w="2522220" h="228600">
                  <a:moveTo>
                    <a:pt x="2522220" y="0"/>
                  </a:moveTo>
                  <a:lnTo>
                    <a:pt x="0" y="0"/>
                  </a:lnTo>
                  <a:lnTo>
                    <a:pt x="0" y="228600"/>
                  </a:lnTo>
                  <a:lnTo>
                    <a:pt x="2522220" y="228600"/>
                  </a:lnTo>
                  <a:lnTo>
                    <a:pt x="2522220" y="0"/>
                  </a:lnTo>
                  <a:close/>
                </a:path>
              </a:pathLst>
            </a:custGeom>
            <a:solidFill>
              <a:schemeClr val="accent2"/>
            </a:solidFill>
          </p:spPr>
          <p:txBody>
            <a:bodyPr wrap="square" lIns="0" tIns="0" rIns="0" bIns="0" rtlCol="0"/>
            <a:lstStyle/>
            <a:p>
              <a:endParaRPr/>
            </a:p>
          </p:txBody>
        </p:sp>
        <p:sp>
          <p:nvSpPr>
            <p:cNvPr id="32" name="object 7">
              <a:extLst>
                <a:ext uri="{FF2B5EF4-FFF2-40B4-BE49-F238E27FC236}">
                  <a16:creationId xmlns:a16="http://schemas.microsoft.com/office/drawing/2014/main" id="{4183F0BC-E747-CA61-B681-DB42092BD4D2}"/>
                </a:ext>
              </a:extLst>
            </p:cNvPr>
            <p:cNvSpPr/>
            <p:nvPr/>
          </p:nvSpPr>
          <p:spPr>
            <a:xfrm>
              <a:off x="5181600" y="2362200"/>
              <a:ext cx="2522220" cy="228600"/>
            </a:xfrm>
            <a:custGeom>
              <a:avLst/>
              <a:gdLst/>
              <a:ahLst/>
              <a:cxnLst/>
              <a:rect l="l" t="t" r="r" b="b"/>
              <a:pathLst>
                <a:path w="2522220" h="228600">
                  <a:moveTo>
                    <a:pt x="0" y="228600"/>
                  </a:moveTo>
                  <a:lnTo>
                    <a:pt x="2522220" y="228600"/>
                  </a:lnTo>
                  <a:lnTo>
                    <a:pt x="2522220" y="0"/>
                  </a:lnTo>
                  <a:lnTo>
                    <a:pt x="0" y="0"/>
                  </a:lnTo>
                  <a:lnTo>
                    <a:pt x="0" y="228600"/>
                  </a:lnTo>
                  <a:close/>
                </a:path>
              </a:pathLst>
            </a:custGeom>
            <a:ln w="9144">
              <a:solidFill>
                <a:srgbClr val="B6DCDF"/>
              </a:solidFill>
            </a:ln>
          </p:spPr>
          <p:txBody>
            <a:bodyPr wrap="square" lIns="0" tIns="0" rIns="0" bIns="0" rtlCol="0"/>
            <a:lstStyle/>
            <a:p>
              <a:endParaRPr/>
            </a:p>
          </p:txBody>
        </p:sp>
        <p:pic>
          <p:nvPicPr>
            <p:cNvPr id="33" name="object 8">
              <a:extLst>
                <a:ext uri="{FF2B5EF4-FFF2-40B4-BE49-F238E27FC236}">
                  <a16:creationId xmlns:a16="http://schemas.microsoft.com/office/drawing/2014/main" id="{C3EC7567-CC2C-2395-787F-B35CAB61C144}"/>
                </a:ext>
              </a:extLst>
            </p:cNvPr>
            <p:cNvPicPr/>
            <p:nvPr/>
          </p:nvPicPr>
          <p:blipFill>
            <a:blip r:embed="rId7" cstate="print"/>
            <a:srcRect l="12533" r="12532"/>
            <a:stretch>
              <a:fillRect/>
            </a:stretch>
          </p:blipFill>
          <p:spPr>
            <a:xfrm>
              <a:off x="7427976" y="2566416"/>
              <a:ext cx="318477" cy="1446275"/>
            </a:xfrm>
            <a:prstGeom prst="rect">
              <a:avLst/>
            </a:prstGeom>
          </p:spPr>
        </p:pic>
        <p:sp>
          <p:nvSpPr>
            <p:cNvPr id="34" name="object 9">
              <a:extLst>
                <a:ext uri="{FF2B5EF4-FFF2-40B4-BE49-F238E27FC236}">
                  <a16:creationId xmlns:a16="http://schemas.microsoft.com/office/drawing/2014/main" id="{F59F16B3-6D35-90F4-08D7-A269E1F1BC2D}"/>
                </a:ext>
              </a:extLst>
            </p:cNvPr>
            <p:cNvSpPr/>
            <p:nvPr/>
          </p:nvSpPr>
          <p:spPr>
            <a:xfrm>
              <a:off x="7475219" y="2590800"/>
              <a:ext cx="228600" cy="1356360"/>
            </a:xfrm>
            <a:custGeom>
              <a:avLst/>
              <a:gdLst/>
              <a:ahLst/>
              <a:cxnLst/>
              <a:rect l="l" t="t" r="r" b="b"/>
              <a:pathLst>
                <a:path w="228600" h="1356360">
                  <a:moveTo>
                    <a:pt x="228600" y="0"/>
                  </a:moveTo>
                  <a:lnTo>
                    <a:pt x="0" y="0"/>
                  </a:lnTo>
                  <a:lnTo>
                    <a:pt x="0" y="1356360"/>
                  </a:lnTo>
                  <a:lnTo>
                    <a:pt x="228600" y="1356360"/>
                  </a:lnTo>
                  <a:lnTo>
                    <a:pt x="228600" y="0"/>
                  </a:lnTo>
                  <a:close/>
                </a:path>
              </a:pathLst>
            </a:custGeom>
            <a:solidFill>
              <a:srgbClr val="006CDD"/>
            </a:solidFill>
          </p:spPr>
          <p:txBody>
            <a:bodyPr wrap="square" lIns="0" tIns="0" rIns="0" bIns="0" rtlCol="0"/>
            <a:lstStyle/>
            <a:p>
              <a:endParaRPr/>
            </a:p>
          </p:txBody>
        </p:sp>
        <p:sp>
          <p:nvSpPr>
            <p:cNvPr id="35" name="object 10">
              <a:extLst>
                <a:ext uri="{FF2B5EF4-FFF2-40B4-BE49-F238E27FC236}">
                  <a16:creationId xmlns:a16="http://schemas.microsoft.com/office/drawing/2014/main" id="{87CDB286-43E5-1A1D-B199-EE52D131DFFF}"/>
                </a:ext>
              </a:extLst>
            </p:cNvPr>
            <p:cNvSpPr/>
            <p:nvPr/>
          </p:nvSpPr>
          <p:spPr>
            <a:xfrm>
              <a:off x="7475219" y="2590800"/>
              <a:ext cx="228600" cy="1356360"/>
            </a:xfrm>
            <a:custGeom>
              <a:avLst/>
              <a:gdLst/>
              <a:ahLst/>
              <a:cxnLst/>
              <a:rect l="l" t="t" r="r" b="b"/>
              <a:pathLst>
                <a:path w="228600" h="1356360">
                  <a:moveTo>
                    <a:pt x="0" y="1356360"/>
                  </a:moveTo>
                  <a:lnTo>
                    <a:pt x="228600" y="1356360"/>
                  </a:lnTo>
                  <a:lnTo>
                    <a:pt x="228600" y="0"/>
                  </a:lnTo>
                  <a:lnTo>
                    <a:pt x="0" y="0"/>
                  </a:lnTo>
                  <a:lnTo>
                    <a:pt x="0" y="1356360"/>
                  </a:lnTo>
                  <a:close/>
                </a:path>
              </a:pathLst>
            </a:custGeom>
            <a:ln w="9144">
              <a:solidFill>
                <a:srgbClr val="B6DCDF"/>
              </a:solidFill>
            </a:ln>
          </p:spPr>
          <p:txBody>
            <a:bodyPr wrap="square" lIns="0" tIns="0" rIns="0" bIns="0" rtlCol="0"/>
            <a:lstStyle/>
            <a:p>
              <a:endParaRPr/>
            </a:p>
          </p:txBody>
        </p:sp>
        <p:pic>
          <p:nvPicPr>
            <p:cNvPr id="36" name="object 11">
              <a:extLst>
                <a:ext uri="{FF2B5EF4-FFF2-40B4-BE49-F238E27FC236}">
                  <a16:creationId xmlns:a16="http://schemas.microsoft.com/office/drawing/2014/main" id="{7F17DB35-3D95-FB9D-89E6-7926BC1E3DF6}"/>
                </a:ext>
              </a:extLst>
            </p:cNvPr>
            <p:cNvPicPr/>
            <p:nvPr/>
          </p:nvPicPr>
          <p:blipFill>
            <a:blip r:embed="rId7" cstate="print"/>
            <a:srcRect l="12533" r="12532"/>
            <a:stretch>
              <a:fillRect/>
            </a:stretch>
          </p:blipFill>
          <p:spPr>
            <a:xfrm>
              <a:off x="5134355" y="2566416"/>
              <a:ext cx="318477" cy="1446275"/>
            </a:xfrm>
            <a:prstGeom prst="rect">
              <a:avLst/>
            </a:prstGeom>
          </p:spPr>
        </p:pic>
        <p:sp>
          <p:nvSpPr>
            <p:cNvPr id="37" name="object 12">
              <a:extLst>
                <a:ext uri="{FF2B5EF4-FFF2-40B4-BE49-F238E27FC236}">
                  <a16:creationId xmlns:a16="http://schemas.microsoft.com/office/drawing/2014/main" id="{D2B56016-4AAD-3194-F288-81E77D2B0FAD}"/>
                </a:ext>
              </a:extLst>
            </p:cNvPr>
            <p:cNvSpPr/>
            <p:nvPr/>
          </p:nvSpPr>
          <p:spPr>
            <a:xfrm>
              <a:off x="5181600" y="2590800"/>
              <a:ext cx="228600" cy="1356360"/>
            </a:xfrm>
            <a:custGeom>
              <a:avLst/>
              <a:gdLst/>
              <a:ahLst/>
              <a:cxnLst/>
              <a:rect l="l" t="t" r="r" b="b"/>
              <a:pathLst>
                <a:path w="228600" h="1356360">
                  <a:moveTo>
                    <a:pt x="228600" y="0"/>
                  </a:moveTo>
                  <a:lnTo>
                    <a:pt x="0" y="0"/>
                  </a:lnTo>
                  <a:lnTo>
                    <a:pt x="0" y="1356360"/>
                  </a:lnTo>
                  <a:lnTo>
                    <a:pt x="228600" y="1356360"/>
                  </a:lnTo>
                  <a:lnTo>
                    <a:pt x="228600" y="0"/>
                  </a:lnTo>
                  <a:close/>
                </a:path>
              </a:pathLst>
            </a:custGeom>
            <a:solidFill>
              <a:srgbClr val="006CDD"/>
            </a:solidFill>
          </p:spPr>
          <p:txBody>
            <a:bodyPr wrap="square" lIns="0" tIns="0" rIns="0" bIns="0" rtlCol="0"/>
            <a:lstStyle/>
            <a:p>
              <a:endParaRPr/>
            </a:p>
          </p:txBody>
        </p:sp>
        <p:sp>
          <p:nvSpPr>
            <p:cNvPr id="38" name="object 13">
              <a:extLst>
                <a:ext uri="{FF2B5EF4-FFF2-40B4-BE49-F238E27FC236}">
                  <a16:creationId xmlns:a16="http://schemas.microsoft.com/office/drawing/2014/main" id="{A3FEEC8B-0C89-3DC2-CECB-388370996813}"/>
                </a:ext>
              </a:extLst>
            </p:cNvPr>
            <p:cNvSpPr/>
            <p:nvPr/>
          </p:nvSpPr>
          <p:spPr>
            <a:xfrm>
              <a:off x="5181600" y="2590800"/>
              <a:ext cx="228600" cy="1356360"/>
            </a:xfrm>
            <a:custGeom>
              <a:avLst/>
              <a:gdLst/>
              <a:ahLst/>
              <a:cxnLst/>
              <a:rect l="l" t="t" r="r" b="b"/>
              <a:pathLst>
                <a:path w="228600" h="1356360">
                  <a:moveTo>
                    <a:pt x="0" y="1356360"/>
                  </a:moveTo>
                  <a:lnTo>
                    <a:pt x="228600" y="1356360"/>
                  </a:lnTo>
                  <a:lnTo>
                    <a:pt x="228600" y="0"/>
                  </a:lnTo>
                  <a:lnTo>
                    <a:pt x="0" y="0"/>
                  </a:lnTo>
                  <a:lnTo>
                    <a:pt x="0" y="1356360"/>
                  </a:lnTo>
                  <a:close/>
                </a:path>
              </a:pathLst>
            </a:custGeom>
            <a:ln w="9144">
              <a:solidFill>
                <a:srgbClr val="B6DCDF"/>
              </a:solidFill>
            </a:ln>
          </p:spPr>
          <p:txBody>
            <a:bodyPr wrap="square" lIns="0" tIns="0" rIns="0" bIns="0" rtlCol="0"/>
            <a:lstStyle/>
            <a:p>
              <a:endParaRPr/>
            </a:p>
          </p:txBody>
        </p:sp>
        <p:pic>
          <p:nvPicPr>
            <p:cNvPr id="39" name="object 14">
              <a:extLst>
                <a:ext uri="{FF2B5EF4-FFF2-40B4-BE49-F238E27FC236}">
                  <a16:creationId xmlns:a16="http://schemas.microsoft.com/office/drawing/2014/main" id="{3503AB8E-B84A-0A3C-3BAF-F24E9B29B689}"/>
                </a:ext>
              </a:extLst>
            </p:cNvPr>
            <p:cNvPicPr/>
            <p:nvPr/>
          </p:nvPicPr>
          <p:blipFill>
            <a:blip r:embed="rId8" cstate="print"/>
            <a:srcRect l="12355" r="12354"/>
            <a:stretch>
              <a:fillRect/>
            </a:stretch>
          </p:blipFill>
          <p:spPr>
            <a:xfrm>
              <a:off x="5134355" y="3694214"/>
              <a:ext cx="2612136" cy="318477"/>
            </a:xfrm>
            <a:prstGeom prst="rect">
              <a:avLst/>
            </a:prstGeom>
          </p:spPr>
        </p:pic>
        <p:sp>
          <p:nvSpPr>
            <p:cNvPr id="40" name="object 15">
              <a:extLst>
                <a:ext uri="{FF2B5EF4-FFF2-40B4-BE49-F238E27FC236}">
                  <a16:creationId xmlns:a16="http://schemas.microsoft.com/office/drawing/2014/main" id="{E40677BD-9C69-1835-6750-BA3C47BCA20B}"/>
                </a:ext>
              </a:extLst>
            </p:cNvPr>
            <p:cNvSpPr/>
            <p:nvPr/>
          </p:nvSpPr>
          <p:spPr>
            <a:xfrm>
              <a:off x="5181600" y="3718560"/>
              <a:ext cx="2522220" cy="228600"/>
            </a:xfrm>
            <a:custGeom>
              <a:avLst/>
              <a:gdLst/>
              <a:ahLst/>
              <a:cxnLst/>
              <a:rect l="l" t="t" r="r" b="b"/>
              <a:pathLst>
                <a:path w="2522220" h="228600">
                  <a:moveTo>
                    <a:pt x="2522220" y="0"/>
                  </a:moveTo>
                  <a:lnTo>
                    <a:pt x="0" y="0"/>
                  </a:lnTo>
                  <a:lnTo>
                    <a:pt x="0" y="228600"/>
                  </a:lnTo>
                  <a:lnTo>
                    <a:pt x="2522220" y="228600"/>
                  </a:lnTo>
                  <a:lnTo>
                    <a:pt x="2522220" y="0"/>
                  </a:lnTo>
                  <a:close/>
                </a:path>
              </a:pathLst>
            </a:custGeom>
            <a:solidFill>
              <a:schemeClr val="accent2"/>
            </a:solidFill>
          </p:spPr>
          <p:txBody>
            <a:bodyPr wrap="square" lIns="0" tIns="0" rIns="0" bIns="0" rtlCol="0"/>
            <a:lstStyle/>
            <a:p>
              <a:endParaRPr/>
            </a:p>
          </p:txBody>
        </p:sp>
        <p:sp>
          <p:nvSpPr>
            <p:cNvPr id="41" name="object 16">
              <a:extLst>
                <a:ext uri="{FF2B5EF4-FFF2-40B4-BE49-F238E27FC236}">
                  <a16:creationId xmlns:a16="http://schemas.microsoft.com/office/drawing/2014/main" id="{DAEF2548-7607-F8BD-C95B-FB8EBAE89EAF}"/>
                </a:ext>
              </a:extLst>
            </p:cNvPr>
            <p:cNvSpPr/>
            <p:nvPr/>
          </p:nvSpPr>
          <p:spPr>
            <a:xfrm>
              <a:off x="5181600" y="3718560"/>
              <a:ext cx="2522220" cy="228600"/>
            </a:xfrm>
            <a:custGeom>
              <a:avLst/>
              <a:gdLst/>
              <a:ahLst/>
              <a:cxnLst/>
              <a:rect l="l" t="t" r="r" b="b"/>
              <a:pathLst>
                <a:path w="2522220" h="228600">
                  <a:moveTo>
                    <a:pt x="0" y="228600"/>
                  </a:moveTo>
                  <a:lnTo>
                    <a:pt x="2522220" y="228600"/>
                  </a:lnTo>
                  <a:lnTo>
                    <a:pt x="2522220" y="0"/>
                  </a:lnTo>
                  <a:lnTo>
                    <a:pt x="0" y="0"/>
                  </a:lnTo>
                  <a:lnTo>
                    <a:pt x="0" y="228600"/>
                  </a:lnTo>
                  <a:close/>
                </a:path>
              </a:pathLst>
            </a:custGeom>
            <a:ln w="9144">
              <a:solidFill>
                <a:srgbClr val="B6DCDF"/>
              </a:solidFill>
            </a:ln>
          </p:spPr>
          <p:txBody>
            <a:bodyPr wrap="square" lIns="0" tIns="0" rIns="0" bIns="0" rtlCol="0"/>
            <a:lstStyle/>
            <a:p>
              <a:endParaRPr/>
            </a:p>
          </p:txBody>
        </p:sp>
        <p:pic>
          <p:nvPicPr>
            <p:cNvPr id="42" name="object 17">
              <a:extLst>
                <a:ext uri="{FF2B5EF4-FFF2-40B4-BE49-F238E27FC236}">
                  <a16:creationId xmlns:a16="http://schemas.microsoft.com/office/drawing/2014/main" id="{C86C350F-9982-705A-4A47-9D642A09D722}"/>
                </a:ext>
              </a:extLst>
            </p:cNvPr>
            <p:cNvPicPr/>
            <p:nvPr/>
          </p:nvPicPr>
          <p:blipFill>
            <a:blip r:embed="rId9" cstate="print"/>
            <a:stretch>
              <a:fillRect/>
            </a:stretch>
          </p:blipFill>
          <p:spPr>
            <a:xfrm>
              <a:off x="7063740" y="2333218"/>
              <a:ext cx="679716" cy="687349"/>
            </a:xfrm>
            <a:prstGeom prst="rect">
              <a:avLst/>
            </a:prstGeom>
          </p:spPr>
        </p:pic>
        <p:sp>
          <p:nvSpPr>
            <p:cNvPr id="43" name="object 18">
              <a:extLst>
                <a:ext uri="{FF2B5EF4-FFF2-40B4-BE49-F238E27FC236}">
                  <a16:creationId xmlns:a16="http://schemas.microsoft.com/office/drawing/2014/main" id="{692A702F-C8FC-9AF7-6EF0-61C5B886A925}"/>
                </a:ext>
              </a:extLst>
            </p:cNvPr>
            <p:cNvSpPr/>
            <p:nvPr/>
          </p:nvSpPr>
          <p:spPr>
            <a:xfrm>
              <a:off x="7105777" y="2353437"/>
              <a:ext cx="600075" cy="605790"/>
            </a:xfrm>
            <a:custGeom>
              <a:avLst/>
              <a:gdLst/>
              <a:ahLst/>
              <a:cxnLst/>
              <a:rect l="l" t="t" r="r" b="b"/>
              <a:pathLst>
                <a:path w="600075" h="605789">
                  <a:moveTo>
                    <a:pt x="0" y="0"/>
                  </a:moveTo>
                  <a:lnTo>
                    <a:pt x="586486" y="605789"/>
                  </a:lnTo>
                  <a:lnTo>
                    <a:pt x="600075" y="5841"/>
                  </a:lnTo>
                  <a:lnTo>
                    <a:pt x="0" y="0"/>
                  </a:lnTo>
                  <a:close/>
                </a:path>
              </a:pathLst>
            </a:custGeom>
            <a:solidFill>
              <a:srgbClr val="B0FD12"/>
            </a:solidFill>
          </p:spPr>
          <p:txBody>
            <a:bodyPr wrap="square" lIns="0" tIns="0" rIns="0" bIns="0" rtlCol="0"/>
            <a:lstStyle/>
            <a:p>
              <a:endParaRPr/>
            </a:p>
          </p:txBody>
        </p:sp>
        <p:pic>
          <p:nvPicPr>
            <p:cNvPr id="44" name="object 19">
              <a:extLst>
                <a:ext uri="{FF2B5EF4-FFF2-40B4-BE49-F238E27FC236}">
                  <a16:creationId xmlns:a16="http://schemas.microsoft.com/office/drawing/2014/main" id="{5C2C1296-C436-0C93-751E-3C2E6E3F4D96}"/>
                </a:ext>
              </a:extLst>
            </p:cNvPr>
            <p:cNvPicPr/>
            <p:nvPr/>
          </p:nvPicPr>
          <p:blipFill>
            <a:blip r:embed="rId10" cstate="print"/>
            <a:stretch>
              <a:fillRect/>
            </a:stretch>
          </p:blipFill>
          <p:spPr>
            <a:xfrm>
              <a:off x="7056119" y="3328403"/>
              <a:ext cx="681227" cy="679716"/>
            </a:xfrm>
            <a:prstGeom prst="rect">
              <a:avLst/>
            </a:prstGeom>
          </p:spPr>
        </p:pic>
        <p:sp>
          <p:nvSpPr>
            <p:cNvPr id="45" name="object 20">
              <a:extLst>
                <a:ext uri="{FF2B5EF4-FFF2-40B4-BE49-F238E27FC236}">
                  <a16:creationId xmlns:a16="http://schemas.microsoft.com/office/drawing/2014/main" id="{248B889E-0A08-C8D1-0D99-D189CB3171AB}"/>
                </a:ext>
              </a:extLst>
            </p:cNvPr>
            <p:cNvSpPr/>
            <p:nvPr/>
          </p:nvSpPr>
          <p:spPr>
            <a:xfrm>
              <a:off x="7098410" y="3347466"/>
              <a:ext cx="600710" cy="600075"/>
            </a:xfrm>
            <a:custGeom>
              <a:avLst/>
              <a:gdLst/>
              <a:ahLst/>
              <a:cxnLst/>
              <a:rect l="l" t="t" r="r" b="b"/>
              <a:pathLst>
                <a:path w="600709" h="600075">
                  <a:moveTo>
                    <a:pt x="596773" y="0"/>
                  </a:moveTo>
                  <a:lnTo>
                    <a:pt x="0" y="595630"/>
                  </a:lnTo>
                  <a:lnTo>
                    <a:pt x="600202" y="600075"/>
                  </a:lnTo>
                  <a:lnTo>
                    <a:pt x="596773" y="0"/>
                  </a:lnTo>
                  <a:close/>
                </a:path>
              </a:pathLst>
            </a:custGeom>
            <a:solidFill>
              <a:srgbClr val="B0FD12"/>
            </a:solidFill>
          </p:spPr>
          <p:txBody>
            <a:bodyPr wrap="square" lIns="0" tIns="0" rIns="0" bIns="0" rtlCol="0"/>
            <a:lstStyle/>
            <a:p>
              <a:endParaRPr/>
            </a:p>
          </p:txBody>
        </p:sp>
        <p:pic>
          <p:nvPicPr>
            <p:cNvPr id="46" name="object 21">
              <a:extLst>
                <a:ext uri="{FF2B5EF4-FFF2-40B4-BE49-F238E27FC236}">
                  <a16:creationId xmlns:a16="http://schemas.microsoft.com/office/drawing/2014/main" id="{1D50EFC4-9586-41BF-9C47-3699C753CD54}"/>
                </a:ext>
              </a:extLst>
            </p:cNvPr>
            <p:cNvPicPr/>
            <p:nvPr/>
          </p:nvPicPr>
          <p:blipFill>
            <a:blip r:embed="rId11" cstate="print"/>
            <a:stretch>
              <a:fillRect/>
            </a:stretch>
          </p:blipFill>
          <p:spPr>
            <a:xfrm>
              <a:off x="5145023" y="2345436"/>
              <a:ext cx="681227" cy="681227"/>
            </a:xfrm>
            <a:prstGeom prst="rect">
              <a:avLst/>
            </a:prstGeom>
          </p:spPr>
        </p:pic>
        <p:sp>
          <p:nvSpPr>
            <p:cNvPr id="47" name="object 22">
              <a:extLst>
                <a:ext uri="{FF2B5EF4-FFF2-40B4-BE49-F238E27FC236}">
                  <a16:creationId xmlns:a16="http://schemas.microsoft.com/office/drawing/2014/main" id="{1A8316DD-2F75-782A-5C44-E4B1CF1AD693}"/>
                </a:ext>
              </a:extLst>
            </p:cNvPr>
            <p:cNvSpPr/>
            <p:nvPr/>
          </p:nvSpPr>
          <p:spPr>
            <a:xfrm>
              <a:off x="5187315" y="2365121"/>
              <a:ext cx="600075" cy="600075"/>
            </a:xfrm>
            <a:custGeom>
              <a:avLst/>
              <a:gdLst/>
              <a:ahLst/>
              <a:cxnLst/>
              <a:rect l="l" t="t" r="r" b="b"/>
              <a:pathLst>
                <a:path w="600075" h="600075">
                  <a:moveTo>
                    <a:pt x="0" y="0"/>
                  </a:moveTo>
                  <a:lnTo>
                    <a:pt x="888" y="600075"/>
                  </a:lnTo>
                  <a:lnTo>
                    <a:pt x="600075" y="6984"/>
                  </a:lnTo>
                  <a:lnTo>
                    <a:pt x="0" y="0"/>
                  </a:lnTo>
                  <a:close/>
                </a:path>
              </a:pathLst>
            </a:custGeom>
            <a:solidFill>
              <a:srgbClr val="B0FD12"/>
            </a:solidFill>
          </p:spPr>
          <p:txBody>
            <a:bodyPr wrap="square" lIns="0" tIns="0" rIns="0" bIns="0" rtlCol="0"/>
            <a:lstStyle/>
            <a:p>
              <a:endParaRPr/>
            </a:p>
          </p:txBody>
        </p:sp>
        <p:pic>
          <p:nvPicPr>
            <p:cNvPr id="48" name="object 23">
              <a:extLst>
                <a:ext uri="{FF2B5EF4-FFF2-40B4-BE49-F238E27FC236}">
                  <a16:creationId xmlns:a16="http://schemas.microsoft.com/office/drawing/2014/main" id="{5C735006-AD3F-CBF5-5659-8FD0F314907A}"/>
                </a:ext>
              </a:extLst>
            </p:cNvPr>
            <p:cNvPicPr/>
            <p:nvPr/>
          </p:nvPicPr>
          <p:blipFill>
            <a:blip r:embed="rId12" cstate="print"/>
            <a:stretch>
              <a:fillRect/>
            </a:stretch>
          </p:blipFill>
          <p:spPr>
            <a:xfrm>
              <a:off x="5141976" y="3348227"/>
              <a:ext cx="682739" cy="681228"/>
            </a:xfrm>
            <a:prstGeom prst="rect">
              <a:avLst/>
            </a:prstGeom>
          </p:spPr>
        </p:pic>
        <p:sp>
          <p:nvSpPr>
            <p:cNvPr id="49" name="object 24">
              <a:extLst>
                <a:ext uri="{FF2B5EF4-FFF2-40B4-BE49-F238E27FC236}">
                  <a16:creationId xmlns:a16="http://schemas.microsoft.com/office/drawing/2014/main" id="{ADB709A4-2DD8-9FBB-C642-A5329A6E1163}"/>
                </a:ext>
              </a:extLst>
            </p:cNvPr>
            <p:cNvSpPr/>
            <p:nvPr/>
          </p:nvSpPr>
          <p:spPr>
            <a:xfrm>
              <a:off x="5184902" y="3367913"/>
              <a:ext cx="602615" cy="600075"/>
            </a:xfrm>
            <a:custGeom>
              <a:avLst/>
              <a:gdLst/>
              <a:ahLst/>
              <a:cxnLst/>
              <a:rect l="l" t="t" r="r" b="b"/>
              <a:pathLst>
                <a:path w="602614" h="600075">
                  <a:moveTo>
                    <a:pt x="0" y="0"/>
                  </a:moveTo>
                  <a:lnTo>
                    <a:pt x="2412" y="600075"/>
                  </a:lnTo>
                  <a:lnTo>
                    <a:pt x="602361" y="589788"/>
                  </a:lnTo>
                  <a:lnTo>
                    <a:pt x="0" y="0"/>
                  </a:lnTo>
                  <a:close/>
                </a:path>
              </a:pathLst>
            </a:custGeom>
            <a:solidFill>
              <a:srgbClr val="B0FD12"/>
            </a:solidFill>
          </p:spPr>
          <p:txBody>
            <a:bodyPr wrap="square" lIns="0" tIns="0" rIns="0" bIns="0" rtlCol="0"/>
            <a:lstStyle/>
            <a:p>
              <a:endParaRPr/>
            </a:p>
          </p:txBody>
        </p:sp>
        <p:pic>
          <p:nvPicPr>
            <p:cNvPr id="50" name="object 25">
              <a:extLst>
                <a:ext uri="{FF2B5EF4-FFF2-40B4-BE49-F238E27FC236}">
                  <a16:creationId xmlns:a16="http://schemas.microsoft.com/office/drawing/2014/main" id="{F44C39AA-DE60-DF75-BC8A-577143EEC131}"/>
                </a:ext>
              </a:extLst>
            </p:cNvPr>
            <p:cNvPicPr/>
            <p:nvPr/>
          </p:nvPicPr>
          <p:blipFill>
            <a:blip r:embed="rId13" cstate="print"/>
            <a:srcRect l="12747" r="12747"/>
            <a:stretch>
              <a:fillRect/>
            </a:stretch>
          </p:blipFill>
          <p:spPr>
            <a:xfrm>
              <a:off x="1248155" y="2062010"/>
              <a:ext cx="5585460" cy="336765"/>
            </a:xfrm>
            <a:prstGeom prst="rect">
              <a:avLst/>
            </a:prstGeom>
          </p:spPr>
        </p:pic>
        <p:sp>
          <p:nvSpPr>
            <p:cNvPr id="51" name="object 26">
              <a:extLst>
                <a:ext uri="{FF2B5EF4-FFF2-40B4-BE49-F238E27FC236}">
                  <a16:creationId xmlns:a16="http://schemas.microsoft.com/office/drawing/2014/main" id="{B8A529FA-3DDF-BD02-016E-E827AE96997C}"/>
                </a:ext>
              </a:extLst>
            </p:cNvPr>
            <p:cNvSpPr/>
            <p:nvPr/>
          </p:nvSpPr>
          <p:spPr>
            <a:xfrm>
              <a:off x="1295400" y="2086356"/>
              <a:ext cx="5495925" cy="247015"/>
            </a:xfrm>
            <a:custGeom>
              <a:avLst/>
              <a:gdLst/>
              <a:ahLst/>
              <a:cxnLst/>
              <a:rect l="l" t="t" r="r" b="b"/>
              <a:pathLst>
                <a:path w="5495925" h="247014">
                  <a:moveTo>
                    <a:pt x="5495544" y="0"/>
                  </a:moveTo>
                  <a:lnTo>
                    <a:pt x="0" y="0"/>
                  </a:lnTo>
                  <a:lnTo>
                    <a:pt x="0" y="246887"/>
                  </a:lnTo>
                  <a:lnTo>
                    <a:pt x="5495544" y="246887"/>
                  </a:lnTo>
                  <a:lnTo>
                    <a:pt x="5495544" y="0"/>
                  </a:lnTo>
                  <a:close/>
                </a:path>
              </a:pathLst>
            </a:custGeom>
            <a:blipFill>
              <a:blip r:embed="rId14"/>
              <a:tile tx="0" ty="0" sx="100000" sy="100000" flip="none" algn="tl"/>
            </a:blipFill>
          </p:spPr>
          <p:txBody>
            <a:bodyPr wrap="square" lIns="0" tIns="0" rIns="0" bIns="0" rtlCol="0"/>
            <a:lstStyle/>
            <a:p>
              <a:endParaRPr/>
            </a:p>
          </p:txBody>
        </p:sp>
        <p:sp>
          <p:nvSpPr>
            <p:cNvPr id="52" name="object 27">
              <a:extLst>
                <a:ext uri="{FF2B5EF4-FFF2-40B4-BE49-F238E27FC236}">
                  <a16:creationId xmlns:a16="http://schemas.microsoft.com/office/drawing/2014/main" id="{C699E15E-4273-725F-04C2-FB0773C335B4}"/>
                </a:ext>
              </a:extLst>
            </p:cNvPr>
            <p:cNvSpPr/>
            <p:nvPr/>
          </p:nvSpPr>
          <p:spPr>
            <a:xfrm>
              <a:off x="1295400" y="2086356"/>
              <a:ext cx="5495925" cy="247015"/>
            </a:xfrm>
            <a:custGeom>
              <a:avLst/>
              <a:gdLst/>
              <a:ahLst/>
              <a:cxnLst/>
              <a:rect l="l" t="t" r="r" b="b"/>
              <a:pathLst>
                <a:path w="5495925" h="247014">
                  <a:moveTo>
                    <a:pt x="0" y="246887"/>
                  </a:moveTo>
                  <a:lnTo>
                    <a:pt x="5495544" y="246887"/>
                  </a:lnTo>
                  <a:lnTo>
                    <a:pt x="5495544" y="0"/>
                  </a:lnTo>
                  <a:lnTo>
                    <a:pt x="0" y="0"/>
                  </a:lnTo>
                  <a:lnTo>
                    <a:pt x="0" y="246887"/>
                  </a:lnTo>
                  <a:close/>
                </a:path>
              </a:pathLst>
            </a:custGeom>
            <a:ln w="9144">
              <a:solidFill>
                <a:srgbClr val="B6DCDF"/>
              </a:solidFill>
            </a:ln>
          </p:spPr>
          <p:txBody>
            <a:bodyPr wrap="square" lIns="0" tIns="0" rIns="0" bIns="0" rtlCol="0"/>
            <a:lstStyle/>
            <a:p>
              <a:endParaRPr/>
            </a:p>
          </p:txBody>
        </p:sp>
        <p:pic>
          <p:nvPicPr>
            <p:cNvPr id="53" name="object 28">
              <a:extLst>
                <a:ext uri="{FF2B5EF4-FFF2-40B4-BE49-F238E27FC236}">
                  <a16:creationId xmlns:a16="http://schemas.microsoft.com/office/drawing/2014/main" id="{904F6AAC-6B20-4207-A3E0-FCE1A9CF6226}"/>
                </a:ext>
              </a:extLst>
            </p:cNvPr>
            <p:cNvPicPr/>
            <p:nvPr/>
          </p:nvPicPr>
          <p:blipFill>
            <a:blip r:embed="rId15" cstate="print"/>
            <a:srcRect r="1589"/>
            <a:stretch>
              <a:fillRect/>
            </a:stretch>
          </p:blipFill>
          <p:spPr>
            <a:xfrm>
              <a:off x="6344411" y="1973592"/>
              <a:ext cx="170649" cy="803135"/>
            </a:xfrm>
            <a:prstGeom prst="rect">
              <a:avLst/>
            </a:prstGeom>
          </p:spPr>
        </p:pic>
        <p:sp>
          <p:nvSpPr>
            <p:cNvPr id="54" name="object 29">
              <a:extLst>
                <a:ext uri="{FF2B5EF4-FFF2-40B4-BE49-F238E27FC236}">
                  <a16:creationId xmlns:a16="http://schemas.microsoft.com/office/drawing/2014/main" id="{35D94ABE-3FF8-EDE7-D83F-81B4628DA959}"/>
                </a:ext>
              </a:extLst>
            </p:cNvPr>
            <p:cNvSpPr/>
            <p:nvPr/>
          </p:nvSpPr>
          <p:spPr>
            <a:xfrm>
              <a:off x="6387084" y="1993392"/>
              <a:ext cx="90170" cy="722630"/>
            </a:xfrm>
            <a:custGeom>
              <a:avLst/>
              <a:gdLst/>
              <a:ahLst/>
              <a:cxnLst/>
              <a:rect l="l" t="t" r="r" b="b"/>
              <a:pathLst>
                <a:path w="90170" h="722630">
                  <a:moveTo>
                    <a:pt x="89915" y="0"/>
                  </a:moveTo>
                  <a:lnTo>
                    <a:pt x="0" y="0"/>
                  </a:lnTo>
                  <a:lnTo>
                    <a:pt x="0" y="722376"/>
                  </a:lnTo>
                  <a:lnTo>
                    <a:pt x="89915" y="722376"/>
                  </a:lnTo>
                  <a:lnTo>
                    <a:pt x="89915" y="0"/>
                  </a:lnTo>
                  <a:close/>
                </a:path>
              </a:pathLst>
            </a:custGeom>
            <a:solidFill>
              <a:srgbClr val="000000"/>
            </a:solidFill>
          </p:spPr>
          <p:txBody>
            <a:bodyPr wrap="square" lIns="0" tIns="0" rIns="0" bIns="0" rtlCol="0"/>
            <a:lstStyle/>
            <a:p>
              <a:endParaRPr/>
            </a:p>
          </p:txBody>
        </p:sp>
      </p:grpSp>
      <p:sp>
        <p:nvSpPr>
          <p:cNvPr id="56" name="object 37">
            <a:extLst>
              <a:ext uri="{FF2B5EF4-FFF2-40B4-BE49-F238E27FC236}">
                <a16:creationId xmlns:a16="http://schemas.microsoft.com/office/drawing/2014/main" id="{F8073FEE-3A37-88D6-6AA7-E242399462F2}"/>
              </a:ext>
            </a:extLst>
          </p:cNvPr>
          <p:cNvSpPr/>
          <p:nvPr/>
        </p:nvSpPr>
        <p:spPr>
          <a:xfrm>
            <a:off x="2443325" y="2556097"/>
            <a:ext cx="1035948" cy="923330"/>
          </a:xfrm>
          <a:custGeom>
            <a:avLst/>
            <a:gdLst/>
            <a:ahLst/>
            <a:cxnLst/>
            <a:rect l="l" t="t" r="r" b="b"/>
            <a:pathLst>
              <a:path w="847725" h="523239">
                <a:moveTo>
                  <a:pt x="0" y="522732"/>
                </a:moveTo>
                <a:lnTo>
                  <a:pt x="847343" y="522732"/>
                </a:lnTo>
                <a:lnTo>
                  <a:pt x="847343" y="0"/>
                </a:lnTo>
                <a:lnTo>
                  <a:pt x="0" y="0"/>
                </a:lnTo>
                <a:lnTo>
                  <a:pt x="0" y="522732"/>
                </a:lnTo>
                <a:close/>
              </a:path>
            </a:pathLst>
          </a:custGeom>
          <a:ln w="9144">
            <a:solidFill>
              <a:srgbClr val="00AF50"/>
            </a:solidFill>
          </a:ln>
        </p:spPr>
        <p:txBody>
          <a:bodyPr wrap="square" lIns="0" tIns="0" rIns="0" bIns="0" rtlCol="0"/>
          <a:lstStyle/>
          <a:p>
            <a:endParaRPr/>
          </a:p>
        </p:txBody>
      </p:sp>
      <p:sp>
        <p:nvSpPr>
          <p:cNvPr id="57" name="object 37">
            <a:extLst>
              <a:ext uri="{FF2B5EF4-FFF2-40B4-BE49-F238E27FC236}">
                <a16:creationId xmlns:a16="http://schemas.microsoft.com/office/drawing/2014/main" id="{61C1BBB8-64ED-0346-2D58-ED735206092A}"/>
              </a:ext>
            </a:extLst>
          </p:cNvPr>
          <p:cNvSpPr/>
          <p:nvPr/>
        </p:nvSpPr>
        <p:spPr>
          <a:xfrm>
            <a:off x="4533080" y="4321850"/>
            <a:ext cx="1080921" cy="738091"/>
          </a:xfrm>
          <a:custGeom>
            <a:avLst/>
            <a:gdLst/>
            <a:ahLst/>
            <a:cxnLst/>
            <a:rect l="l" t="t" r="r" b="b"/>
            <a:pathLst>
              <a:path w="847725" h="523239">
                <a:moveTo>
                  <a:pt x="0" y="522732"/>
                </a:moveTo>
                <a:lnTo>
                  <a:pt x="847343" y="522732"/>
                </a:lnTo>
                <a:lnTo>
                  <a:pt x="847343" y="0"/>
                </a:lnTo>
                <a:lnTo>
                  <a:pt x="0" y="0"/>
                </a:lnTo>
                <a:lnTo>
                  <a:pt x="0" y="522732"/>
                </a:lnTo>
                <a:close/>
              </a:path>
            </a:pathLst>
          </a:custGeom>
          <a:ln w="9144">
            <a:solidFill>
              <a:srgbClr val="00AF50"/>
            </a:solidFill>
          </a:ln>
        </p:spPr>
        <p:txBody>
          <a:bodyPr wrap="square" lIns="0" tIns="0" rIns="0" bIns="0" rtlCol="0"/>
          <a:lstStyle/>
          <a:p>
            <a:endParaRPr/>
          </a:p>
        </p:txBody>
      </p:sp>
      <p:sp>
        <p:nvSpPr>
          <p:cNvPr id="58" name="TextBox 57">
            <a:extLst>
              <a:ext uri="{FF2B5EF4-FFF2-40B4-BE49-F238E27FC236}">
                <a16:creationId xmlns:a16="http://schemas.microsoft.com/office/drawing/2014/main" id="{D5C6C1BB-7136-555E-9BFA-DDAA3886055B}"/>
              </a:ext>
            </a:extLst>
          </p:cNvPr>
          <p:cNvSpPr txBox="1"/>
          <p:nvPr/>
        </p:nvSpPr>
        <p:spPr>
          <a:xfrm>
            <a:off x="2449604" y="2583011"/>
            <a:ext cx="1087514" cy="923330"/>
          </a:xfrm>
          <a:prstGeom prst="rect">
            <a:avLst/>
          </a:prstGeom>
          <a:noFill/>
        </p:spPr>
        <p:txBody>
          <a:bodyPr wrap="square" rtlCol="0">
            <a:spAutoFit/>
          </a:bodyPr>
          <a:lstStyle/>
          <a:p>
            <a:r>
              <a:rPr lang="en-US" b="1" dirty="0"/>
              <a:t>Arm Weighs  1 lb.</a:t>
            </a:r>
          </a:p>
        </p:txBody>
      </p:sp>
      <p:sp>
        <p:nvSpPr>
          <p:cNvPr id="59" name="TextBox 58">
            <a:extLst>
              <a:ext uri="{FF2B5EF4-FFF2-40B4-BE49-F238E27FC236}">
                <a16:creationId xmlns:a16="http://schemas.microsoft.com/office/drawing/2014/main" id="{CD543C54-0251-8044-C988-BEBE56571DBC}"/>
              </a:ext>
            </a:extLst>
          </p:cNvPr>
          <p:cNvSpPr txBox="1"/>
          <p:nvPr/>
        </p:nvSpPr>
        <p:spPr>
          <a:xfrm>
            <a:off x="4594654" y="4197138"/>
            <a:ext cx="971401" cy="919876"/>
          </a:xfrm>
          <a:prstGeom prst="rect">
            <a:avLst/>
          </a:prstGeom>
          <a:noFill/>
        </p:spPr>
        <p:txBody>
          <a:bodyPr wrap="square" rtlCol="0">
            <a:spAutoFit/>
          </a:bodyPr>
          <a:lstStyle/>
          <a:p>
            <a:r>
              <a:rPr lang="en-US" b="1" dirty="0"/>
              <a:t>Base Weighs 1/2 lb.</a:t>
            </a:r>
          </a:p>
        </p:txBody>
      </p:sp>
      <p:sp>
        <p:nvSpPr>
          <p:cNvPr id="60" name="TextBox 59">
            <a:extLst>
              <a:ext uri="{FF2B5EF4-FFF2-40B4-BE49-F238E27FC236}">
                <a16:creationId xmlns:a16="http://schemas.microsoft.com/office/drawing/2014/main" id="{6AABAF5D-0F58-8E52-7CCD-40470D8B0C88}"/>
              </a:ext>
            </a:extLst>
          </p:cNvPr>
          <p:cNvSpPr txBox="1"/>
          <p:nvPr/>
        </p:nvSpPr>
        <p:spPr>
          <a:xfrm>
            <a:off x="4928284" y="5473342"/>
            <a:ext cx="1320800" cy="369332"/>
          </a:xfrm>
          <a:prstGeom prst="rect">
            <a:avLst/>
          </a:prstGeom>
          <a:noFill/>
        </p:spPr>
        <p:txBody>
          <a:bodyPr wrap="square" rtlCol="0">
            <a:spAutoFit/>
          </a:bodyPr>
          <a:lstStyle/>
          <a:p>
            <a:r>
              <a:rPr lang="en-US" b="1" dirty="0">
                <a:solidFill>
                  <a:schemeClr val="bg1"/>
                </a:solidFill>
              </a:rPr>
              <a:t>GROUND</a:t>
            </a:r>
          </a:p>
        </p:txBody>
      </p:sp>
      <p:sp>
        <p:nvSpPr>
          <p:cNvPr id="61" name="object 38">
            <a:extLst>
              <a:ext uri="{FF2B5EF4-FFF2-40B4-BE49-F238E27FC236}">
                <a16:creationId xmlns:a16="http://schemas.microsoft.com/office/drawing/2014/main" id="{0BDC3092-413A-BAF4-FD28-C5572B63F62D}"/>
              </a:ext>
            </a:extLst>
          </p:cNvPr>
          <p:cNvSpPr txBox="1">
            <a:spLocks/>
          </p:cNvSpPr>
          <p:nvPr/>
        </p:nvSpPr>
        <p:spPr>
          <a:xfrm>
            <a:off x="5251559" y="1890398"/>
            <a:ext cx="1130300" cy="299720"/>
          </a:xfrm>
          <a:prstGeom prst="rect">
            <a:avLst/>
          </a:prstGeom>
        </p:spPr>
        <p:txBody>
          <a:bodyPr vert="horz" wrap="square" lIns="0" tIns="12700" rIns="0" bIns="0" rtlCol="0" anchor="ctr">
            <a:spAutoFit/>
          </a:bodyPr>
          <a:lstStyle>
            <a:lvl1pPr algn="l" defTabSz="914377" rtl="0" eaLnBrk="1" latinLnBrk="0" hangingPunct="1">
              <a:lnSpc>
                <a:spcPct val="90000"/>
              </a:lnSpc>
              <a:spcBef>
                <a:spcPct val="0"/>
              </a:spcBef>
              <a:buNone/>
              <a:defRPr sz="5000" kern="1200">
                <a:solidFill>
                  <a:schemeClr val="tx1"/>
                </a:solidFill>
                <a:latin typeface="+mj-lt"/>
                <a:ea typeface="+mj-ea"/>
                <a:cs typeface="+mj-cs"/>
              </a:defRPr>
            </a:lvl1pPr>
          </a:lstStyle>
          <a:p>
            <a:pPr marL="12700">
              <a:lnSpc>
                <a:spcPct val="100000"/>
              </a:lnSpc>
              <a:spcBef>
                <a:spcPts val="100"/>
              </a:spcBef>
            </a:pPr>
            <a:r>
              <a:rPr lang="en-US" sz="1800" b="1" dirty="0">
                <a:solidFill>
                  <a:srgbClr val="000000"/>
                </a:solidFill>
                <a:latin typeface="+mn-lt"/>
              </a:rPr>
              <a:t>Pivot</a:t>
            </a:r>
            <a:r>
              <a:rPr lang="en-US" sz="1800" b="1" spc="-15" dirty="0">
                <a:solidFill>
                  <a:srgbClr val="000000"/>
                </a:solidFill>
                <a:latin typeface="+mn-lt"/>
              </a:rPr>
              <a:t> </a:t>
            </a:r>
            <a:r>
              <a:rPr lang="en-US" sz="1800" b="1" spc="-10" dirty="0">
                <a:solidFill>
                  <a:srgbClr val="000000"/>
                </a:solidFill>
                <a:latin typeface="+mn-lt"/>
              </a:rPr>
              <a:t>Shaft</a:t>
            </a:r>
            <a:endParaRPr lang="en-US" sz="1800" b="1" dirty="0">
              <a:latin typeface="+mn-lt"/>
            </a:endParaRPr>
          </a:p>
        </p:txBody>
      </p:sp>
      <p:sp>
        <p:nvSpPr>
          <p:cNvPr id="62" name="object 30">
            <a:extLst>
              <a:ext uri="{FF2B5EF4-FFF2-40B4-BE49-F238E27FC236}">
                <a16:creationId xmlns:a16="http://schemas.microsoft.com/office/drawing/2014/main" id="{31725BF8-7868-4D53-8A38-72D613CC2711}"/>
              </a:ext>
            </a:extLst>
          </p:cNvPr>
          <p:cNvSpPr txBox="1"/>
          <p:nvPr/>
        </p:nvSpPr>
        <p:spPr>
          <a:xfrm rot="20305198">
            <a:off x="483867" y="4143396"/>
            <a:ext cx="998219" cy="594393"/>
          </a:xfrm>
          <a:prstGeom prst="rect">
            <a:avLst/>
          </a:prstGeom>
          <a:ln w="9144">
            <a:solidFill>
              <a:srgbClr val="00AF50"/>
            </a:solidFill>
          </a:ln>
        </p:spPr>
        <p:txBody>
          <a:bodyPr vert="horz" wrap="square" lIns="0" tIns="40005" rIns="0" bIns="0" rtlCol="0">
            <a:spAutoFit/>
          </a:bodyPr>
          <a:lstStyle/>
          <a:p>
            <a:pPr algn="ctr">
              <a:lnSpc>
                <a:spcPct val="100000"/>
              </a:lnSpc>
              <a:spcBef>
                <a:spcPts val="315"/>
              </a:spcBef>
            </a:pPr>
            <a:r>
              <a:rPr b="1" spc="-20" dirty="0">
                <a:cs typeface="Arial"/>
              </a:rPr>
              <a:t>Load</a:t>
            </a:r>
            <a:r>
              <a:rPr lang="en-US" b="1" spc="-20" dirty="0">
                <a:cs typeface="Arial"/>
              </a:rPr>
              <a:t> = </a:t>
            </a:r>
            <a:endParaRPr b="1" dirty="0">
              <a:cs typeface="Arial"/>
            </a:endParaRPr>
          </a:p>
          <a:p>
            <a:pPr marL="635" algn="ctr">
              <a:lnSpc>
                <a:spcPct val="100000"/>
              </a:lnSpc>
            </a:pPr>
            <a:r>
              <a:rPr b="1" spc="-25" dirty="0">
                <a:cs typeface="Arial"/>
              </a:rPr>
              <a:t>2</a:t>
            </a:r>
            <a:r>
              <a:rPr lang="en-US" b="1" spc="-25" dirty="0">
                <a:cs typeface="Arial"/>
              </a:rPr>
              <a:t> </a:t>
            </a:r>
            <a:r>
              <a:rPr b="1" spc="-25" dirty="0">
                <a:cs typeface="Arial"/>
              </a:rPr>
              <a:t>lb</a:t>
            </a:r>
            <a:r>
              <a:rPr lang="en-US" b="1" spc="-25" dirty="0">
                <a:cs typeface="Arial"/>
              </a:rPr>
              <a:t>.</a:t>
            </a:r>
            <a:endParaRPr b="1" dirty="0">
              <a:cs typeface="Arial"/>
            </a:endParaRPr>
          </a:p>
        </p:txBody>
      </p:sp>
      <p:cxnSp>
        <p:nvCxnSpPr>
          <p:cNvPr id="64" name="Straight Arrow Connector 63">
            <a:extLst>
              <a:ext uri="{FF2B5EF4-FFF2-40B4-BE49-F238E27FC236}">
                <a16:creationId xmlns:a16="http://schemas.microsoft.com/office/drawing/2014/main" id="{3B3EA777-97E6-2D57-84C3-A18045684731}"/>
              </a:ext>
            </a:extLst>
          </p:cNvPr>
          <p:cNvCxnSpPr>
            <a:cxnSpLocks/>
          </p:cNvCxnSpPr>
          <p:nvPr/>
        </p:nvCxnSpPr>
        <p:spPr>
          <a:xfrm>
            <a:off x="3338387" y="3246559"/>
            <a:ext cx="10137" cy="601808"/>
          </a:xfrm>
          <a:prstGeom prst="straightConnector1">
            <a:avLst/>
          </a:prstGeom>
          <a:ln w="53975">
            <a:tailEnd type="triangle"/>
          </a:ln>
        </p:spPr>
        <p:style>
          <a:lnRef idx="3">
            <a:schemeClr val="dk1"/>
          </a:lnRef>
          <a:fillRef idx="0">
            <a:schemeClr val="dk1"/>
          </a:fillRef>
          <a:effectRef idx="2">
            <a:schemeClr val="dk1"/>
          </a:effectRef>
          <a:fontRef idx="minor">
            <a:schemeClr val="tx1"/>
          </a:fontRef>
        </p:style>
      </p:cxnSp>
      <p:cxnSp>
        <p:nvCxnSpPr>
          <p:cNvPr id="66" name="Straight Arrow Connector 65">
            <a:extLst>
              <a:ext uri="{FF2B5EF4-FFF2-40B4-BE49-F238E27FC236}">
                <a16:creationId xmlns:a16="http://schemas.microsoft.com/office/drawing/2014/main" id="{14C475C2-11DA-022D-315E-A574359A53C6}"/>
              </a:ext>
            </a:extLst>
          </p:cNvPr>
          <p:cNvCxnSpPr>
            <a:cxnSpLocks/>
          </p:cNvCxnSpPr>
          <p:nvPr/>
        </p:nvCxnSpPr>
        <p:spPr>
          <a:xfrm flipV="1">
            <a:off x="5303424" y="4438363"/>
            <a:ext cx="999000" cy="11443"/>
          </a:xfrm>
          <a:prstGeom prst="straightConnector1">
            <a:avLst/>
          </a:prstGeom>
          <a:ln w="53975">
            <a:tailEnd type="triangle"/>
          </a:ln>
        </p:spPr>
        <p:style>
          <a:lnRef idx="3">
            <a:schemeClr val="dk1"/>
          </a:lnRef>
          <a:fillRef idx="0">
            <a:schemeClr val="dk1"/>
          </a:fillRef>
          <a:effectRef idx="2">
            <a:schemeClr val="dk1"/>
          </a:effectRef>
          <a:fontRef idx="minor">
            <a:schemeClr val="tx1"/>
          </a:fontRef>
        </p:style>
      </p:cxnSp>
      <p:cxnSp>
        <p:nvCxnSpPr>
          <p:cNvPr id="72" name="Straight Arrow Connector 71">
            <a:extLst>
              <a:ext uri="{FF2B5EF4-FFF2-40B4-BE49-F238E27FC236}">
                <a16:creationId xmlns:a16="http://schemas.microsoft.com/office/drawing/2014/main" id="{5D9F29C1-BECC-B3D2-C433-0592DB993A76}"/>
              </a:ext>
            </a:extLst>
          </p:cNvPr>
          <p:cNvCxnSpPr>
            <a:cxnSpLocks/>
          </p:cNvCxnSpPr>
          <p:nvPr/>
        </p:nvCxnSpPr>
        <p:spPr>
          <a:xfrm>
            <a:off x="6439704" y="2084684"/>
            <a:ext cx="930176" cy="171919"/>
          </a:xfrm>
          <a:prstGeom prst="straightConnector1">
            <a:avLst/>
          </a:prstGeom>
          <a:ln w="53975">
            <a:tailEnd type="triangle"/>
          </a:ln>
        </p:spPr>
        <p:style>
          <a:lnRef idx="3">
            <a:schemeClr val="dk1"/>
          </a:lnRef>
          <a:fillRef idx="0">
            <a:schemeClr val="dk1"/>
          </a:fillRef>
          <a:effectRef idx="2">
            <a:schemeClr val="dk1"/>
          </a:effectRef>
          <a:fontRef idx="minor">
            <a:schemeClr val="tx1"/>
          </a:fontRef>
        </p:style>
      </p:cxnSp>
      <p:sp>
        <p:nvSpPr>
          <p:cNvPr id="7" name="object 4">
            <a:extLst>
              <a:ext uri="{FF2B5EF4-FFF2-40B4-BE49-F238E27FC236}">
                <a16:creationId xmlns:a16="http://schemas.microsoft.com/office/drawing/2014/main" id="{1DC5BAFC-8B5B-8237-673D-596F9F010E94}"/>
              </a:ext>
            </a:extLst>
          </p:cNvPr>
          <p:cNvSpPr/>
          <p:nvPr/>
        </p:nvSpPr>
        <p:spPr>
          <a:xfrm>
            <a:off x="548027" y="5284551"/>
            <a:ext cx="10591800" cy="538203"/>
          </a:xfrm>
          <a:custGeom>
            <a:avLst/>
            <a:gdLst/>
            <a:ahLst/>
            <a:cxnLst/>
            <a:rect l="l" t="t" r="r" b="b"/>
            <a:pathLst>
              <a:path w="8991600" h="370839">
                <a:moveTo>
                  <a:pt x="8991600" y="0"/>
                </a:moveTo>
                <a:lnTo>
                  <a:pt x="0" y="0"/>
                </a:lnTo>
                <a:lnTo>
                  <a:pt x="0" y="370331"/>
                </a:lnTo>
                <a:lnTo>
                  <a:pt x="8991600" y="370331"/>
                </a:lnTo>
                <a:lnTo>
                  <a:pt x="8991600" y="0"/>
                </a:lnTo>
                <a:close/>
              </a:path>
            </a:pathLst>
          </a:custGeom>
          <a:solidFill>
            <a:srgbClr val="000000"/>
          </a:solidFill>
        </p:spPr>
        <p:txBody>
          <a:bodyPr wrap="square" lIns="0" tIns="0" rIns="0" bIns="0" rtlCol="0"/>
          <a:lstStyle/>
          <a:p>
            <a:endParaRPr/>
          </a:p>
        </p:txBody>
      </p:sp>
      <p:sp>
        <p:nvSpPr>
          <p:cNvPr id="15" name="TextBox 14">
            <a:extLst>
              <a:ext uri="{FF2B5EF4-FFF2-40B4-BE49-F238E27FC236}">
                <a16:creationId xmlns:a16="http://schemas.microsoft.com/office/drawing/2014/main" id="{2C62132F-FBAB-EA5B-E2E3-ED1471305721}"/>
              </a:ext>
            </a:extLst>
          </p:cNvPr>
          <p:cNvSpPr txBox="1"/>
          <p:nvPr/>
        </p:nvSpPr>
        <p:spPr>
          <a:xfrm>
            <a:off x="5213507" y="5461369"/>
            <a:ext cx="1442798" cy="400110"/>
          </a:xfrm>
          <a:prstGeom prst="rect">
            <a:avLst/>
          </a:prstGeom>
          <a:noFill/>
        </p:spPr>
        <p:txBody>
          <a:bodyPr wrap="square" rtlCol="0">
            <a:spAutoFit/>
          </a:bodyPr>
          <a:lstStyle/>
          <a:p>
            <a:pPr algn="ctr"/>
            <a:r>
              <a:rPr lang="en-US" sz="2000" b="1" dirty="0">
                <a:solidFill>
                  <a:schemeClr val="bg1"/>
                </a:solidFill>
              </a:rPr>
              <a:t>GROUND</a:t>
            </a:r>
          </a:p>
        </p:txBody>
      </p:sp>
    </p:spTree>
    <p:extLst>
      <p:ext uri="{BB962C8B-B14F-4D97-AF65-F5344CB8AC3E}">
        <p14:creationId xmlns:p14="http://schemas.microsoft.com/office/powerpoint/2010/main" val="28172030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7DFE0-1ADA-1AEC-5C76-47CE6741C431}"/>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BCC9905-89E9-3E1C-B755-5E79A7C7B403}"/>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90E2411E-1ED5-648F-3FBD-EE1814031BE4}"/>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Prototype Machine Design Process  </a:t>
            </a:r>
            <a:endParaRPr lang="en-US" sz="4000" dirty="0">
              <a:solidFill>
                <a:srgbClr val="026E94"/>
              </a:solidFill>
            </a:endParaRPr>
          </a:p>
        </p:txBody>
      </p:sp>
      <p:pic>
        <p:nvPicPr>
          <p:cNvPr id="3" name="Picture 2">
            <a:extLst>
              <a:ext uri="{FF2B5EF4-FFF2-40B4-BE49-F238E27FC236}">
                <a16:creationId xmlns:a16="http://schemas.microsoft.com/office/drawing/2014/main" id="{B5C39148-5DB8-E4C4-BED8-6F723509BAB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EBDD7CA4-EC3F-90BF-5ACA-76AC55EF1E54}"/>
              </a:ext>
            </a:extLst>
          </p:cNvPr>
          <p:cNvSpPr>
            <a:spLocks noGrp="1"/>
          </p:cNvSpPr>
          <p:nvPr>
            <p:ph type="sldNum" sz="quarter" idx="12"/>
          </p:nvPr>
        </p:nvSpPr>
        <p:spPr/>
        <p:txBody>
          <a:bodyPr/>
          <a:lstStyle/>
          <a:p>
            <a:fld id="{39BD814E-7CDF-41AD-A6E1-A6E373A177BB}" type="slidenum">
              <a:rPr lang="en-US" smtClean="0"/>
              <a:t>33</a:t>
            </a:fld>
            <a:endParaRPr lang="en-US" dirty="0"/>
          </a:p>
        </p:txBody>
      </p:sp>
      <p:pic>
        <p:nvPicPr>
          <p:cNvPr id="14" name="Picture 13">
            <a:extLst>
              <a:ext uri="{FF2B5EF4-FFF2-40B4-BE49-F238E27FC236}">
                <a16:creationId xmlns:a16="http://schemas.microsoft.com/office/drawing/2014/main" id="{D65B96DB-563A-1CE9-7A8D-AA048F37C5DA}"/>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8" name="Picture 7">
            <a:extLst>
              <a:ext uri="{FF2B5EF4-FFF2-40B4-BE49-F238E27FC236}">
                <a16:creationId xmlns:a16="http://schemas.microsoft.com/office/drawing/2014/main" id="{DF2D84E0-D566-1E2B-6BBA-E4C81831CA36}"/>
              </a:ext>
            </a:extLst>
          </p:cNvPr>
          <p:cNvPicPr>
            <a:picLocks noChangeAspect="1"/>
          </p:cNvPicPr>
          <p:nvPr/>
        </p:nvPicPr>
        <p:blipFill>
          <a:blip r:embed="rId6"/>
          <a:srcRect l="9092" t="1417" r="7673" b="2006"/>
          <a:stretch>
            <a:fillRect/>
          </a:stretch>
        </p:blipFill>
        <p:spPr>
          <a:xfrm>
            <a:off x="1106744" y="1941514"/>
            <a:ext cx="4597401" cy="4597400"/>
          </a:xfrm>
          <a:prstGeom prst="rect">
            <a:avLst/>
          </a:prstGeom>
        </p:spPr>
      </p:pic>
      <p:sp>
        <p:nvSpPr>
          <p:cNvPr id="9" name="TextBox 8">
            <a:extLst>
              <a:ext uri="{FF2B5EF4-FFF2-40B4-BE49-F238E27FC236}">
                <a16:creationId xmlns:a16="http://schemas.microsoft.com/office/drawing/2014/main" id="{5F251E36-919A-4FFE-24CC-1D2AF9134FCC}"/>
              </a:ext>
            </a:extLst>
          </p:cNvPr>
          <p:cNvSpPr txBox="1"/>
          <p:nvPr/>
        </p:nvSpPr>
        <p:spPr>
          <a:xfrm>
            <a:off x="6093618" y="1965329"/>
            <a:ext cx="5933281" cy="4093428"/>
          </a:xfrm>
          <a:prstGeom prst="rect">
            <a:avLst/>
          </a:prstGeom>
          <a:noFill/>
        </p:spPr>
        <p:txBody>
          <a:bodyPr wrap="square" rtlCol="0">
            <a:spAutoFit/>
          </a:bodyPr>
          <a:lstStyle/>
          <a:p>
            <a:pPr algn="ctr"/>
            <a:r>
              <a:rPr lang="en-US" sz="2400" b="1" dirty="0"/>
              <a:t>High Level Summary</a:t>
            </a:r>
          </a:p>
          <a:p>
            <a:pPr algn="ctr"/>
            <a:endParaRPr lang="en-US" sz="1600" b="1" dirty="0"/>
          </a:p>
          <a:p>
            <a:pPr marL="342900" indent="-342900">
              <a:buFont typeface="+mj-lt"/>
              <a:buAutoNum type="arabicPeriod"/>
            </a:pPr>
            <a:r>
              <a:rPr lang="en-US" sz="2200" dirty="0"/>
              <a:t>Identify &amp; define the problem</a:t>
            </a:r>
          </a:p>
          <a:p>
            <a:pPr marL="342900" indent="-342900">
              <a:buFont typeface="+mj-lt"/>
              <a:buAutoNum type="arabicPeriod"/>
            </a:pPr>
            <a:r>
              <a:rPr lang="en-US" sz="2200" dirty="0"/>
              <a:t>Establish success criteria</a:t>
            </a:r>
          </a:p>
          <a:p>
            <a:pPr marL="342900" indent="-342900">
              <a:buFont typeface="+mj-lt"/>
              <a:buAutoNum type="arabicPeriod"/>
            </a:pPr>
            <a:r>
              <a:rPr lang="en-US" sz="2200" dirty="0"/>
              <a:t>Brainstorm &amp; undertake focused tasks</a:t>
            </a:r>
          </a:p>
          <a:p>
            <a:pPr marL="342900" indent="-342900">
              <a:buFont typeface="+mj-lt"/>
              <a:buAutoNum type="arabicPeriod"/>
            </a:pPr>
            <a:r>
              <a:rPr lang="en-US" sz="2200" dirty="0"/>
              <a:t>Investigate other ideas &amp; possible solutions</a:t>
            </a:r>
          </a:p>
          <a:p>
            <a:pPr marL="342900" indent="-342900">
              <a:buFont typeface="+mj-lt"/>
              <a:buAutoNum type="arabicPeriod"/>
            </a:pPr>
            <a:r>
              <a:rPr lang="en-US" sz="2200" dirty="0"/>
              <a:t>Choose best solution</a:t>
            </a:r>
          </a:p>
          <a:p>
            <a:pPr marL="342900" indent="-342900">
              <a:buFont typeface="+mj-lt"/>
              <a:buAutoNum type="arabicPeriod"/>
            </a:pPr>
            <a:r>
              <a:rPr lang="en-US" sz="2200" dirty="0"/>
              <a:t>Model or prototype parts of (or all) possible solutions</a:t>
            </a:r>
          </a:p>
          <a:p>
            <a:pPr marL="342900" indent="-342900">
              <a:buFont typeface="+mj-lt"/>
              <a:buAutoNum type="arabicPeriod"/>
            </a:pPr>
            <a:r>
              <a:rPr lang="en-US" sz="2200" dirty="0"/>
              <a:t>Test and evaluate against the established success criteria</a:t>
            </a:r>
          </a:p>
          <a:p>
            <a:pPr marL="342900" indent="-342900">
              <a:buFont typeface="+mj-lt"/>
              <a:buAutoNum type="arabicPeriod"/>
            </a:pPr>
            <a:r>
              <a:rPr lang="en-US" sz="2200" dirty="0"/>
              <a:t>Build the final design and solution    </a:t>
            </a:r>
          </a:p>
        </p:txBody>
      </p:sp>
    </p:spTree>
    <p:extLst>
      <p:ext uri="{BB962C8B-B14F-4D97-AF65-F5344CB8AC3E}">
        <p14:creationId xmlns:p14="http://schemas.microsoft.com/office/powerpoint/2010/main" val="7417582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FAA9B-2351-A03E-6D9B-038A3A1D8B87}"/>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5806C5C-E0E9-8C6C-2038-CD9F40FE977D}"/>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07770BBF-917C-98EB-2D1D-CACFCF519EE6}"/>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Machine Construction Tips  </a:t>
            </a:r>
            <a:endParaRPr lang="en-US" sz="4000" dirty="0">
              <a:solidFill>
                <a:srgbClr val="026E94"/>
              </a:solidFill>
            </a:endParaRPr>
          </a:p>
        </p:txBody>
      </p:sp>
      <p:pic>
        <p:nvPicPr>
          <p:cNvPr id="3" name="Picture 2">
            <a:extLst>
              <a:ext uri="{FF2B5EF4-FFF2-40B4-BE49-F238E27FC236}">
                <a16:creationId xmlns:a16="http://schemas.microsoft.com/office/drawing/2014/main" id="{9447ACC5-34BF-373C-A5F9-9D23959DF88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FCC1FA4E-D3BA-70DB-40A1-2944C52BA9C9}"/>
              </a:ext>
            </a:extLst>
          </p:cNvPr>
          <p:cNvSpPr>
            <a:spLocks noGrp="1"/>
          </p:cNvSpPr>
          <p:nvPr>
            <p:ph type="sldNum" sz="quarter" idx="12"/>
          </p:nvPr>
        </p:nvSpPr>
        <p:spPr/>
        <p:txBody>
          <a:bodyPr/>
          <a:lstStyle/>
          <a:p>
            <a:fld id="{39BD814E-7CDF-41AD-A6E1-A6E373A177BB}" type="slidenum">
              <a:rPr lang="en-US" smtClean="0"/>
              <a:t>34</a:t>
            </a:fld>
            <a:endParaRPr lang="en-US" dirty="0"/>
          </a:p>
        </p:txBody>
      </p:sp>
      <p:pic>
        <p:nvPicPr>
          <p:cNvPr id="14" name="Picture 13">
            <a:extLst>
              <a:ext uri="{FF2B5EF4-FFF2-40B4-BE49-F238E27FC236}">
                <a16:creationId xmlns:a16="http://schemas.microsoft.com/office/drawing/2014/main" id="{FED00D39-8F50-004E-C4F3-5E14FBC2092E}"/>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7" name="object 3">
            <a:extLst>
              <a:ext uri="{FF2B5EF4-FFF2-40B4-BE49-F238E27FC236}">
                <a16:creationId xmlns:a16="http://schemas.microsoft.com/office/drawing/2014/main" id="{698BE99F-AFBB-E660-015B-F4F3258A451A}"/>
              </a:ext>
            </a:extLst>
          </p:cNvPr>
          <p:cNvPicPr/>
          <p:nvPr/>
        </p:nvPicPr>
        <p:blipFill>
          <a:blip r:embed="rId6" cstate="print"/>
          <a:srcRect r="3728"/>
          <a:stretch>
            <a:fillRect/>
          </a:stretch>
        </p:blipFill>
        <p:spPr>
          <a:xfrm>
            <a:off x="668594" y="2812335"/>
            <a:ext cx="4889500" cy="3471876"/>
          </a:xfrm>
          <a:prstGeom prst="rect">
            <a:avLst/>
          </a:prstGeom>
        </p:spPr>
      </p:pic>
      <p:sp>
        <p:nvSpPr>
          <p:cNvPr id="8" name="TextBox 7">
            <a:extLst>
              <a:ext uri="{FF2B5EF4-FFF2-40B4-BE49-F238E27FC236}">
                <a16:creationId xmlns:a16="http://schemas.microsoft.com/office/drawing/2014/main" id="{6E72B213-6A4C-8DFA-7EBF-A8EC2C82C251}"/>
              </a:ext>
            </a:extLst>
          </p:cNvPr>
          <p:cNvSpPr txBox="1"/>
          <p:nvPr/>
        </p:nvSpPr>
        <p:spPr>
          <a:xfrm>
            <a:off x="1008067" y="1748081"/>
            <a:ext cx="11183933" cy="400110"/>
          </a:xfrm>
          <a:prstGeom prst="rect">
            <a:avLst/>
          </a:prstGeom>
          <a:noFill/>
        </p:spPr>
        <p:txBody>
          <a:bodyPr wrap="square" rtlCol="0">
            <a:spAutoFit/>
          </a:bodyPr>
          <a:lstStyle/>
          <a:p>
            <a:r>
              <a:rPr lang="en-US" sz="2000" b="1" dirty="0"/>
              <a:t>Carefully consider the placement of your hoses, syringes, and clips that hold your syringes</a:t>
            </a:r>
          </a:p>
        </p:txBody>
      </p:sp>
      <p:sp>
        <p:nvSpPr>
          <p:cNvPr id="9" name="TextBox 8">
            <a:extLst>
              <a:ext uri="{FF2B5EF4-FFF2-40B4-BE49-F238E27FC236}">
                <a16:creationId xmlns:a16="http://schemas.microsoft.com/office/drawing/2014/main" id="{9F0E8690-EA2A-F92F-5942-D69A1059AE00}"/>
              </a:ext>
            </a:extLst>
          </p:cNvPr>
          <p:cNvSpPr txBox="1"/>
          <p:nvPr/>
        </p:nvSpPr>
        <p:spPr>
          <a:xfrm>
            <a:off x="5803900" y="2548780"/>
            <a:ext cx="6223000" cy="2616101"/>
          </a:xfrm>
          <a:prstGeom prst="rect">
            <a:avLst/>
          </a:prstGeom>
          <a:solidFill>
            <a:schemeClr val="accent1">
              <a:lumMod val="40000"/>
              <a:lumOff val="60000"/>
            </a:schemeClr>
          </a:solidFill>
        </p:spPr>
        <p:txBody>
          <a:bodyPr wrap="square" rtlCol="0">
            <a:spAutoFit/>
          </a:bodyPr>
          <a:lstStyle/>
          <a:p>
            <a:pPr algn="ctr"/>
            <a:r>
              <a:rPr lang="en-US" sz="2000" b="1" dirty="0">
                <a:highlight>
                  <a:srgbClr val="FFFF00"/>
                </a:highlight>
              </a:rPr>
              <a:t>If Sticky Pad Holding Syringe Clip Fails… </a:t>
            </a:r>
          </a:p>
          <a:p>
            <a:endParaRPr lang="en-US" b="1" dirty="0"/>
          </a:p>
          <a:p>
            <a:pPr marL="342900" indent="-342900">
              <a:buFont typeface="+mj-lt"/>
              <a:buAutoNum type="arabicPeriod"/>
            </a:pPr>
            <a:r>
              <a:rPr lang="en-US" dirty="0"/>
              <a:t>Drill a hole in the base of the clip and a second hole in the piece of wood directly below the clip. </a:t>
            </a:r>
          </a:p>
          <a:p>
            <a:pPr marL="342900" indent="-342900">
              <a:buFont typeface="+mj-lt"/>
              <a:buAutoNum type="arabicPeriod"/>
            </a:pPr>
            <a:endParaRPr lang="en-US" dirty="0"/>
          </a:p>
          <a:p>
            <a:pPr marL="342900" indent="-342900">
              <a:buFont typeface="+mj-lt"/>
              <a:buAutoNum type="arabicPeriod"/>
            </a:pPr>
            <a:r>
              <a:rPr lang="en-US" dirty="0"/>
              <a:t>Place the clip over the hole in the wood; insert a dowel rod segment into the hole ensuring it goes into the 2</a:t>
            </a:r>
            <a:r>
              <a:rPr lang="en-US" baseline="30000" dirty="0"/>
              <a:t>nd</a:t>
            </a:r>
            <a:r>
              <a:rPr lang="en-US" dirty="0"/>
              <a:t> hole, too.</a:t>
            </a:r>
          </a:p>
          <a:p>
            <a:pPr marL="342900" indent="-342900">
              <a:buFont typeface="+mj-lt"/>
              <a:buAutoNum type="arabicPeriod"/>
            </a:pPr>
            <a:endParaRPr lang="en-US" dirty="0"/>
          </a:p>
          <a:p>
            <a:pPr marL="342900" indent="-342900">
              <a:buFont typeface="+mj-lt"/>
              <a:buAutoNum type="arabicPeriod"/>
            </a:pPr>
            <a:r>
              <a:rPr lang="en-US" dirty="0"/>
              <a:t> Secure dowel rod segment with wood glue to hold the clip.    </a:t>
            </a:r>
          </a:p>
        </p:txBody>
      </p:sp>
      <p:pic>
        <p:nvPicPr>
          <p:cNvPr id="11" name="Picture 10">
            <a:extLst>
              <a:ext uri="{FF2B5EF4-FFF2-40B4-BE49-F238E27FC236}">
                <a16:creationId xmlns:a16="http://schemas.microsoft.com/office/drawing/2014/main" id="{4721D86D-8B43-31EF-370A-811C1FF9A7D0}"/>
              </a:ext>
            </a:extLst>
          </p:cNvPr>
          <p:cNvPicPr>
            <a:picLocks noChangeAspect="1"/>
          </p:cNvPicPr>
          <p:nvPr/>
        </p:nvPicPr>
        <p:blipFill>
          <a:blip r:embed="rId7"/>
          <a:stretch>
            <a:fillRect/>
          </a:stretch>
        </p:blipFill>
        <p:spPr>
          <a:xfrm>
            <a:off x="7467600" y="5274776"/>
            <a:ext cx="2578100" cy="1446701"/>
          </a:xfrm>
          <a:prstGeom prst="rect">
            <a:avLst/>
          </a:prstGeom>
        </p:spPr>
      </p:pic>
    </p:spTree>
    <p:extLst>
      <p:ext uri="{BB962C8B-B14F-4D97-AF65-F5344CB8AC3E}">
        <p14:creationId xmlns:p14="http://schemas.microsoft.com/office/powerpoint/2010/main" val="25228675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4B2B1-001D-491F-CE67-D7FB48C34130}"/>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839715B-77E0-EBCF-8760-F0E350868DB9}"/>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8FF492C0-5EA5-BC34-5724-596758555FA3}"/>
              </a:ext>
            </a:extLst>
          </p:cNvPr>
          <p:cNvSpPr>
            <a:spLocks noGrp="1"/>
          </p:cNvSpPr>
          <p:nvPr>
            <p:ph type="title"/>
          </p:nvPr>
        </p:nvSpPr>
        <p:spPr>
          <a:xfrm>
            <a:off x="1549401" y="285483"/>
            <a:ext cx="9309099" cy="1325563"/>
          </a:xfrm>
        </p:spPr>
        <p:txBody>
          <a:bodyPr>
            <a:normAutofit/>
          </a:bodyPr>
          <a:lstStyle/>
          <a:p>
            <a:pPr marL="571500" indent="-571500" algn="ctr">
              <a:buFont typeface="Arial" panose="020B0604020202020204" pitchFamily="34" charset="0"/>
              <a:buChar char="•"/>
            </a:pPr>
            <a:r>
              <a:rPr lang="en-US" sz="4000" b="1" kern="0" dirty="0">
                <a:solidFill>
                  <a:srgbClr val="026E94"/>
                </a:solidFill>
                <a:latin typeface="Arial Nova" panose="020B0504020202020204" pitchFamily="34" charset="0"/>
                <a:cs typeface="Arial" panose="020B0604020202020204" pitchFamily="34" charset="0"/>
              </a:rPr>
              <a:t>Machine Construction Tips</a:t>
            </a:r>
            <a:br>
              <a:rPr lang="en-US" sz="4000" b="1" kern="0" dirty="0">
                <a:solidFill>
                  <a:srgbClr val="026E94"/>
                </a:solidFill>
                <a:latin typeface="Arial Nova" panose="020B0504020202020204" pitchFamily="34" charset="0"/>
                <a:cs typeface="Arial" panose="020B0604020202020204" pitchFamily="34" charset="0"/>
              </a:rPr>
            </a:br>
            <a:r>
              <a:rPr lang="en-US" sz="4000" b="1" kern="0" dirty="0">
                <a:solidFill>
                  <a:srgbClr val="026E94"/>
                </a:solidFill>
                <a:latin typeface="Arial Nova" panose="020B0504020202020204" pitchFamily="34" charset="0"/>
                <a:cs typeface="Arial" panose="020B0604020202020204" pitchFamily="34" charset="0"/>
              </a:rPr>
              <a:t>Base Block &amp; 4” Squares  </a:t>
            </a:r>
            <a:endParaRPr lang="en-US" sz="4000" dirty="0">
              <a:solidFill>
                <a:srgbClr val="026E94"/>
              </a:solidFill>
            </a:endParaRPr>
          </a:p>
        </p:txBody>
      </p:sp>
      <p:pic>
        <p:nvPicPr>
          <p:cNvPr id="3" name="Picture 2">
            <a:extLst>
              <a:ext uri="{FF2B5EF4-FFF2-40B4-BE49-F238E27FC236}">
                <a16:creationId xmlns:a16="http://schemas.microsoft.com/office/drawing/2014/main" id="{7FFA1E79-150F-0CB8-4B75-5571AAEC50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BA1FEE71-D032-D867-11ED-8AFC366919F1}"/>
              </a:ext>
            </a:extLst>
          </p:cNvPr>
          <p:cNvSpPr>
            <a:spLocks noGrp="1"/>
          </p:cNvSpPr>
          <p:nvPr>
            <p:ph type="sldNum" sz="quarter" idx="12"/>
          </p:nvPr>
        </p:nvSpPr>
        <p:spPr/>
        <p:txBody>
          <a:bodyPr/>
          <a:lstStyle/>
          <a:p>
            <a:fld id="{39BD814E-7CDF-41AD-A6E1-A6E373A177BB}" type="slidenum">
              <a:rPr lang="en-US" smtClean="0"/>
              <a:t>35</a:t>
            </a:fld>
            <a:endParaRPr lang="en-US" dirty="0"/>
          </a:p>
        </p:txBody>
      </p:sp>
      <p:pic>
        <p:nvPicPr>
          <p:cNvPr id="14" name="Picture 13">
            <a:extLst>
              <a:ext uri="{FF2B5EF4-FFF2-40B4-BE49-F238E27FC236}">
                <a16:creationId xmlns:a16="http://schemas.microsoft.com/office/drawing/2014/main" id="{32DEAD93-7B4E-5990-0FC4-2A353DB6B64C}"/>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7" name="Picture 6">
            <a:extLst>
              <a:ext uri="{FF2B5EF4-FFF2-40B4-BE49-F238E27FC236}">
                <a16:creationId xmlns:a16="http://schemas.microsoft.com/office/drawing/2014/main" id="{3DDF5B73-AC7D-5894-C40F-9AA820EB47F2}"/>
              </a:ext>
            </a:extLst>
          </p:cNvPr>
          <p:cNvPicPr>
            <a:picLocks noChangeAspect="1"/>
          </p:cNvPicPr>
          <p:nvPr/>
        </p:nvPicPr>
        <p:blipFill>
          <a:blip r:embed="rId6"/>
          <a:stretch>
            <a:fillRect/>
          </a:stretch>
        </p:blipFill>
        <p:spPr>
          <a:xfrm>
            <a:off x="941644" y="2430254"/>
            <a:ext cx="3657600" cy="3608542"/>
          </a:xfrm>
          <a:prstGeom prst="rect">
            <a:avLst/>
          </a:prstGeom>
        </p:spPr>
      </p:pic>
      <p:sp>
        <p:nvSpPr>
          <p:cNvPr id="8" name="TextBox 7">
            <a:extLst>
              <a:ext uri="{FF2B5EF4-FFF2-40B4-BE49-F238E27FC236}">
                <a16:creationId xmlns:a16="http://schemas.microsoft.com/office/drawing/2014/main" id="{89B30527-2FE6-6A33-2B0B-456E7E522F44}"/>
              </a:ext>
            </a:extLst>
          </p:cNvPr>
          <p:cNvSpPr txBox="1"/>
          <p:nvPr/>
        </p:nvSpPr>
        <p:spPr>
          <a:xfrm>
            <a:off x="5168900" y="2197100"/>
            <a:ext cx="6858000" cy="4247317"/>
          </a:xfrm>
          <a:prstGeom prst="rect">
            <a:avLst/>
          </a:prstGeom>
          <a:solidFill>
            <a:schemeClr val="accent1">
              <a:lumMod val="40000"/>
              <a:lumOff val="60000"/>
            </a:schemeClr>
          </a:solidFill>
        </p:spPr>
        <p:txBody>
          <a:bodyPr wrap="square" rtlCol="0">
            <a:spAutoFit/>
          </a:bodyPr>
          <a:lstStyle/>
          <a:p>
            <a:pPr marL="285750" indent="-285750">
              <a:buFont typeface="Arial" panose="020B0604020202020204" pitchFamily="34" charset="0"/>
              <a:buChar char="•"/>
            </a:pPr>
            <a:r>
              <a:rPr lang="en-US" dirty="0"/>
              <a:t>Workshop and Challenge Day Kits contain a large wooden base with an off-set (non centered) hole for a large diameter dowel segment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Block is designed to fit into the “footprint area” of the competition board can be serve as a stable base for your machine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Teams may need to sand the dowel down to fit the off-set hole OR enlarge the hole with the file to fit the large dowel. </a:t>
            </a:r>
            <a:r>
              <a:rPr lang="en-US" b="1" dirty="0"/>
              <a:t>The large dowel is designed to rotate in the hole.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the photo, two 4-inch squares fit onto the large dowel and can be used as part of a rotating platform.  The 4-in squares should fit snugly on </a:t>
            </a:r>
            <a:r>
              <a:rPr lang="en-US"/>
              <a:t>the dowel</a:t>
            </a:r>
            <a:r>
              <a:rPr lang="en-US" dirty="0"/>
              <a:t>.</a:t>
            </a:r>
            <a:r>
              <a:rPr lang="en-US"/>
              <a:t> </a:t>
            </a:r>
            <a:endParaRPr lang="en-US" dirty="0"/>
          </a:p>
          <a:p>
            <a:endParaRPr lang="en-US" dirty="0"/>
          </a:p>
          <a:p>
            <a:pPr marL="285750" indent="-285750">
              <a:buFont typeface="Arial" panose="020B0604020202020204" pitchFamily="34" charset="0"/>
              <a:buChar char="•"/>
            </a:pPr>
            <a:r>
              <a:rPr lang="en-US" dirty="0"/>
              <a:t>Attaching a piston (syringe) will help you move the squares  </a:t>
            </a:r>
          </a:p>
        </p:txBody>
      </p:sp>
    </p:spTree>
    <p:extLst>
      <p:ext uri="{BB962C8B-B14F-4D97-AF65-F5344CB8AC3E}">
        <p14:creationId xmlns:p14="http://schemas.microsoft.com/office/powerpoint/2010/main" val="34331526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DEDDD-5118-7784-E44F-207EC6269556}"/>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6771A0B-2BAE-2905-B82C-447948ED533B}"/>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B32C8029-A890-8B97-FF64-A5F5F85D0356}"/>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Prototype Machine Construction Tips  </a:t>
            </a:r>
            <a:endParaRPr lang="en-US" sz="4000" dirty="0">
              <a:solidFill>
                <a:srgbClr val="026E94"/>
              </a:solidFill>
            </a:endParaRPr>
          </a:p>
        </p:txBody>
      </p:sp>
      <p:pic>
        <p:nvPicPr>
          <p:cNvPr id="3" name="Picture 2">
            <a:extLst>
              <a:ext uri="{FF2B5EF4-FFF2-40B4-BE49-F238E27FC236}">
                <a16:creationId xmlns:a16="http://schemas.microsoft.com/office/drawing/2014/main" id="{F5327BD9-735A-56EC-C14F-8EBB3DDD8CF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5A9AD559-051E-B5E7-0AB8-D40ECD517F66}"/>
              </a:ext>
            </a:extLst>
          </p:cNvPr>
          <p:cNvSpPr>
            <a:spLocks noGrp="1"/>
          </p:cNvSpPr>
          <p:nvPr>
            <p:ph type="sldNum" sz="quarter" idx="12"/>
          </p:nvPr>
        </p:nvSpPr>
        <p:spPr/>
        <p:txBody>
          <a:bodyPr/>
          <a:lstStyle/>
          <a:p>
            <a:fld id="{39BD814E-7CDF-41AD-A6E1-A6E373A177BB}" type="slidenum">
              <a:rPr lang="en-US" smtClean="0"/>
              <a:t>36</a:t>
            </a:fld>
            <a:endParaRPr lang="en-US" dirty="0"/>
          </a:p>
        </p:txBody>
      </p:sp>
      <p:pic>
        <p:nvPicPr>
          <p:cNvPr id="14" name="Picture 13">
            <a:extLst>
              <a:ext uri="{FF2B5EF4-FFF2-40B4-BE49-F238E27FC236}">
                <a16:creationId xmlns:a16="http://schemas.microsoft.com/office/drawing/2014/main" id="{FBCF11CB-06B9-4F65-A3FC-570483E6BEF1}"/>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4" name="TextBox 3">
            <a:extLst>
              <a:ext uri="{FF2B5EF4-FFF2-40B4-BE49-F238E27FC236}">
                <a16:creationId xmlns:a16="http://schemas.microsoft.com/office/drawing/2014/main" id="{DDD0AC17-0872-7F1F-025B-C444F8A26CBB}"/>
              </a:ext>
            </a:extLst>
          </p:cNvPr>
          <p:cNvSpPr txBox="1"/>
          <p:nvPr/>
        </p:nvSpPr>
        <p:spPr>
          <a:xfrm>
            <a:off x="1106744" y="1817328"/>
            <a:ext cx="10247056" cy="4493538"/>
          </a:xfrm>
          <a:prstGeom prst="rect">
            <a:avLst/>
          </a:prstGeom>
          <a:noFill/>
        </p:spPr>
        <p:txBody>
          <a:bodyPr wrap="square" rtlCol="0">
            <a:spAutoFit/>
          </a:bodyPr>
          <a:lstStyle/>
          <a:p>
            <a:pPr marL="342900" indent="-342900">
              <a:buFont typeface="Arial" panose="020B0604020202020204" pitchFamily="34" charset="0"/>
              <a:buChar char="•"/>
            </a:pPr>
            <a:r>
              <a:rPr lang="en-US" sz="2200" dirty="0"/>
              <a:t>Create a plan for researching, designing, and building your working prototype</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Measure twice, cut once; accuracy is important</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Using Wood Glue</a:t>
            </a:r>
          </a:p>
          <a:p>
            <a:pPr marL="800100" lvl="1" indent="-342900">
              <a:buFont typeface="Arial" panose="020B0604020202020204" pitchFamily="34" charset="0"/>
              <a:buChar char="•"/>
            </a:pPr>
            <a:r>
              <a:rPr lang="en-US" sz="2200" dirty="0"/>
              <a:t>Less is more! </a:t>
            </a:r>
          </a:p>
          <a:p>
            <a:pPr marL="800100" lvl="1" indent="-342900">
              <a:buFont typeface="Arial" panose="020B0604020202020204" pitchFamily="34" charset="0"/>
              <a:buChar char="•"/>
            </a:pPr>
            <a:r>
              <a:rPr lang="en-US" sz="2200" dirty="0"/>
              <a:t>Excessive glue takes longer to ‘set-up’ and does NOT result in a stronger joint</a:t>
            </a:r>
          </a:p>
          <a:p>
            <a:pPr marL="800100" lvl="1" indent="-342900">
              <a:buFont typeface="Arial" panose="020B0604020202020204" pitchFamily="34" charset="0"/>
              <a:buChar char="•"/>
            </a:pPr>
            <a:r>
              <a:rPr lang="en-US" sz="2200" dirty="0"/>
              <a:t>Use the stir-sticks to spread a think layer of glue on the contact surfaces</a:t>
            </a:r>
          </a:p>
          <a:p>
            <a:pPr marL="800100" lvl="1" indent="-342900">
              <a:buFont typeface="Arial" panose="020B0604020202020204" pitchFamily="34" charset="0"/>
              <a:buChar char="•"/>
            </a:pPr>
            <a:r>
              <a:rPr lang="en-US" sz="2200" dirty="0"/>
              <a:t>Use paper gussets and structural members for strength</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Think about structural stability and center of Gravity when building the machine</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Understand how the piston-syringes are mounted</a:t>
            </a:r>
          </a:p>
        </p:txBody>
      </p:sp>
    </p:spTree>
    <p:extLst>
      <p:ext uri="{BB962C8B-B14F-4D97-AF65-F5344CB8AC3E}">
        <p14:creationId xmlns:p14="http://schemas.microsoft.com/office/powerpoint/2010/main" val="39805815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92F1A-ABBE-3CF9-28F4-A44EEBA6C42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6B09A79-109F-8FE3-5693-9C81A6B51EF5}"/>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393" y="5"/>
            <a:ext cx="12187231" cy="6858000"/>
          </a:xfrm>
          <a:prstGeom prst="rect">
            <a:avLst/>
          </a:prstGeom>
        </p:spPr>
      </p:pic>
      <p:sp>
        <p:nvSpPr>
          <p:cNvPr id="9" name="TextBox 8">
            <a:extLst>
              <a:ext uri="{FF2B5EF4-FFF2-40B4-BE49-F238E27FC236}">
                <a16:creationId xmlns:a16="http://schemas.microsoft.com/office/drawing/2014/main" id="{F82E930F-9D9A-DB20-84D7-97D73AC59AC3}"/>
              </a:ext>
            </a:extLst>
          </p:cNvPr>
          <p:cNvSpPr txBox="1"/>
          <p:nvPr/>
        </p:nvSpPr>
        <p:spPr>
          <a:xfrm>
            <a:off x="3721100" y="2610916"/>
            <a:ext cx="8304657" cy="4278094"/>
          </a:xfrm>
          <a:prstGeom prst="rect">
            <a:avLst/>
          </a:prstGeom>
          <a:noFill/>
        </p:spPr>
        <p:txBody>
          <a:bodyPr wrap="square" lIns="91440" tIns="45720" rIns="91440" bIns="45720" rtlCol="0" anchor="t">
            <a:spAutoFit/>
          </a:bodyPr>
          <a:lstStyle/>
          <a:p>
            <a:pPr algn="ctr"/>
            <a:r>
              <a:rPr lang="en-US" sz="6600" b="1" dirty="0">
                <a:solidFill>
                  <a:srgbClr val="026E94"/>
                </a:solidFill>
              </a:rPr>
              <a:t>Challenge Day Overview</a:t>
            </a:r>
          </a:p>
          <a:p>
            <a:pPr algn="ctr"/>
            <a:endParaRPr lang="en-US" sz="2000" b="1" dirty="0">
              <a:solidFill>
                <a:srgbClr val="026E94"/>
              </a:solidFill>
            </a:endParaRPr>
          </a:p>
          <a:p>
            <a:pPr algn="ctr"/>
            <a:r>
              <a:rPr lang="en-US" sz="6600" b="1" dirty="0"/>
              <a:t>Challenge Day Is:</a:t>
            </a:r>
            <a:r>
              <a:rPr lang="en-US" sz="6600" b="1" dirty="0">
                <a:solidFill>
                  <a:srgbClr val="026E94"/>
                </a:solidFill>
              </a:rPr>
              <a:t> </a:t>
            </a:r>
            <a:r>
              <a:rPr lang="en-US" sz="4800" b="1" dirty="0">
                <a:solidFill>
                  <a:srgbClr val="026E94"/>
                </a:solidFill>
                <a:highlight>
                  <a:srgbClr val="FFFF00"/>
                </a:highlight>
              </a:rPr>
              <a:t>fill this in before Workshop Day</a:t>
            </a:r>
            <a:endParaRPr lang="en-US" sz="6600" b="1" dirty="0">
              <a:highlight>
                <a:srgbClr val="FFFF00"/>
              </a:highlight>
            </a:endParaRPr>
          </a:p>
        </p:txBody>
      </p:sp>
      <p:pic>
        <p:nvPicPr>
          <p:cNvPr id="2" name="Picture 1" descr="A black background with text&#10;&#10;Description automatically generated">
            <a:extLst>
              <a:ext uri="{FF2B5EF4-FFF2-40B4-BE49-F238E27FC236}">
                <a16:creationId xmlns:a16="http://schemas.microsoft.com/office/drawing/2014/main" id="{649E0F60-487F-0626-2DB7-1975BED2E4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9518" y="211911"/>
            <a:ext cx="4216989" cy="2187099"/>
          </a:xfrm>
          <a:prstGeom prst="rect">
            <a:avLst/>
          </a:prstGeom>
        </p:spPr>
      </p:pic>
      <p:sp>
        <p:nvSpPr>
          <p:cNvPr id="3" name="Slide Number Placeholder 2">
            <a:extLst>
              <a:ext uri="{FF2B5EF4-FFF2-40B4-BE49-F238E27FC236}">
                <a16:creationId xmlns:a16="http://schemas.microsoft.com/office/drawing/2014/main" id="{FA43BAEB-B837-5CE0-3DF6-73F2F26EDDFF}"/>
              </a:ext>
            </a:extLst>
          </p:cNvPr>
          <p:cNvSpPr>
            <a:spLocks noGrp="1"/>
          </p:cNvSpPr>
          <p:nvPr>
            <p:ph type="sldNum" sz="quarter" idx="12"/>
          </p:nvPr>
        </p:nvSpPr>
        <p:spPr/>
        <p:txBody>
          <a:bodyPr/>
          <a:lstStyle/>
          <a:p>
            <a:fld id="{39BD814E-7CDF-41AD-A6E1-A6E373A177BB}" type="slidenum">
              <a:rPr lang="en-US" smtClean="0"/>
              <a:t>37</a:t>
            </a:fld>
            <a:endParaRPr lang="en-US" dirty="0"/>
          </a:p>
        </p:txBody>
      </p:sp>
    </p:spTree>
    <p:extLst>
      <p:ext uri="{BB962C8B-B14F-4D97-AF65-F5344CB8AC3E}">
        <p14:creationId xmlns:p14="http://schemas.microsoft.com/office/powerpoint/2010/main" val="3531717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1EB2A-5A29-BAC5-FF6B-805CAE2CB9FD}"/>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418ACE9-D7A5-A41D-0714-B9BE0947BDD3}"/>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234F008E-D63F-4508-2BE9-0A62EF876D97}"/>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Preparation for Challenge Day </a:t>
            </a:r>
          </a:p>
        </p:txBody>
      </p:sp>
      <p:pic>
        <p:nvPicPr>
          <p:cNvPr id="2" name="Picture 2">
            <a:extLst>
              <a:ext uri="{FF2B5EF4-FFF2-40B4-BE49-F238E27FC236}">
                <a16:creationId xmlns:a16="http://schemas.microsoft.com/office/drawing/2014/main" id="{F818056A-54A4-81C2-FF01-8BDC8DD0D0D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2F41F94E-63A3-4B49-700B-428CC6760E58}"/>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lvl="1" indent="0">
              <a:buNone/>
            </a:pPr>
            <a:endParaRPr lang="en-US" sz="2200" dirty="0"/>
          </a:p>
          <a:p>
            <a:pPr lvl="1"/>
            <a:endParaRPr lang="en-US" sz="2000" dirty="0"/>
          </a:p>
        </p:txBody>
      </p:sp>
      <p:sp>
        <p:nvSpPr>
          <p:cNvPr id="6" name="Slide Number Placeholder 5">
            <a:extLst>
              <a:ext uri="{FF2B5EF4-FFF2-40B4-BE49-F238E27FC236}">
                <a16:creationId xmlns:a16="http://schemas.microsoft.com/office/drawing/2014/main" id="{74EEB126-DD61-D519-AFDD-133E74451200}"/>
              </a:ext>
            </a:extLst>
          </p:cNvPr>
          <p:cNvSpPr>
            <a:spLocks noGrp="1"/>
          </p:cNvSpPr>
          <p:nvPr>
            <p:ph type="sldNum" sz="quarter" idx="12"/>
          </p:nvPr>
        </p:nvSpPr>
        <p:spPr/>
        <p:txBody>
          <a:bodyPr/>
          <a:lstStyle/>
          <a:p>
            <a:fld id="{39BD814E-7CDF-41AD-A6E1-A6E373A177BB}" type="slidenum">
              <a:rPr lang="en-US" smtClean="0"/>
              <a:t>38</a:t>
            </a:fld>
            <a:endParaRPr lang="en-US" dirty="0"/>
          </a:p>
        </p:txBody>
      </p:sp>
      <p:pic>
        <p:nvPicPr>
          <p:cNvPr id="8" name="Picture 7">
            <a:extLst>
              <a:ext uri="{FF2B5EF4-FFF2-40B4-BE49-F238E27FC236}">
                <a16:creationId xmlns:a16="http://schemas.microsoft.com/office/drawing/2014/main" id="{655399C3-AF08-2591-0BC1-0FD2F3F0C21F}"/>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13" name="TextBox 12">
            <a:extLst>
              <a:ext uri="{FF2B5EF4-FFF2-40B4-BE49-F238E27FC236}">
                <a16:creationId xmlns:a16="http://schemas.microsoft.com/office/drawing/2014/main" id="{8378784B-3975-086D-266A-A3C9857C85AB}"/>
              </a:ext>
            </a:extLst>
          </p:cNvPr>
          <p:cNvSpPr txBox="1"/>
          <p:nvPr/>
        </p:nvSpPr>
        <p:spPr>
          <a:xfrm>
            <a:off x="8361248" y="4822420"/>
            <a:ext cx="3657600" cy="1200329"/>
          </a:xfrm>
          <a:prstGeom prst="rect">
            <a:avLst/>
          </a:prstGeom>
          <a:solidFill>
            <a:srgbClr val="FFFF00"/>
          </a:solidFill>
          <a:ln>
            <a:solidFill>
              <a:schemeClr val="accent1"/>
            </a:solidFill>
          </a:ln>
          <a:effectLst>
            <a:softEdge rad="12700"/>
          </a:effectLst>
        </p:spPr>
        <p:txBody>
          <a:bodyPr wrap="square" rtlCol="0">
            <a:spAutoFit/>
          </a:bodyPr>
          <a:lstStyle/>
          <a:p>
            <a:pPr algn="ctr"/>
            <a:r>
              <a:rPr lang="en-US" sz="2400" b="1" dirty="0"/>
              <a:t>Approx. 5.5 Hours - Includes Lunch &amp; Competition</a:t>
            </a:r>
          </a:p>
        </p:txBody>
      </p:sp>
      <p:sp>
        <p:nvSpPr>
          <p:cNvPr id="15" name="TextBox 14">
            <a:extLst>
              <a:ext uri="{FF2B5EF4-FFF2-40B4-BE49-F238E27FC236}">
                <a16:creationId xmlns:a16="http://schemas.microsoft.com/office/drawing/2014/main" id="{B66BF356-9FDB-F3DC-0DE9-1C4E521745B8}"/>
              </a:ext>
            </a:extLst>
          </p:cNvPr>
          <p:cNvSpPr txBox="1"/>
          <p:nvPr/>
        </p:nvSpPr>
        <p:spPr>
          <a:xfrm>
            <a:off x="8369531" y="3161694"/>
            <a:ext cx="3581400" cy="461665"/>
          </a:xfrm>
          <a:prstGeom prst="rect">
            <a:avLst/>
          </a:prstGeom>
          <a:solidFill>
            <a:srgbClr val="FFFF00"/>
          </a:solidFill>
          <a:ln>
            <a:solidFill>
              <a:schemeClr val="accent1"/>
            </a:solidFill>
          </a:ln>
          <a:effectLst>
            <a:softEdge rad="12700"/>
          </a:effectLst>
        </p:spPr>
        <p:txBody>
          <a:bodyPr wrap="square" rtlCol="0">
            <a:spAutoFit/>
          </a:bodyPr>
          <a:lstStyle/>
          <a:p>
            <a:pPr algn="ctr"/>
            <a:r>
              <a:rPr lang="en-US" sz="2400" b="1" dirty="0"/>
              <a:t>Plan for 40 - 45 Hours</a:t>
            </a:r>
          </a:p>
        </p:txBody>
      </p:sp>
      <p:sp>
        <p:nvSpPr>
          <p:cNvPr id="17" name="TextBox 16">
            <a:extLst>
              <a:ext uri="{FF2B5EF4-FFF2-40B4-BE49-F238E27FC236}">
                <a16:creationId xmlns:a16="http://schemas.microsoft.com/office/drawing/2014/main" id="{43DA631C-2F28-19D1-249D-D9FF7D35C780}"/>
              </a:ext>
            </a:extLst>
          </p:cNvPr>
          <p:cNvSpPr txBox="1"/>
          <p:nvPr/>
        </p:nvSpPr>
        <p:spPr>
          <a:xfrm>
            <a:off x="8361248" y="1878252"/>
            <a:ext cx="3581400" cy="461665"/>
          </a:xfrm>
          <a:prstGeom prst="rect">
            <a:avLst/>
          </a:prstGeom>
          <a:solidFill>
            <a:srgbClr val="FFFF00"/>
          </a:solidFill>
          <a:ln>
            <a:solidFill>
              <a:schemeClr val="accent1"/>
            </a:solidFill>
          </a:ln>
          <a:effectLst>
            <a:softEdge rad="12700"/>
          </a:effectLst>
        </p:spPr>
        <p:txBody>
          <a:bodyPr wrap="square" rtlCol="0">
            <a:spAutoFit/>
          </a:bodyPr>
          <a:lstStyle/>
          <a:p>
            <a:pPr algn="ctr"/>
            <a:r>
              <a:rPr lang="en-US" sz="2400" b="1" dirty="0"/>
              <a:t>Today</a:t>
            </a:r>
          </a:p>
        </p:txBody>
      </p:sp>
      <p:sp>
        <p:nvSpPr>
          <p:cNvPr id="9" name="Content Placeholder 10">
            <a:extLst>
              <a:ext uri="{FF2B5EF4-FFF2-40B4-BE49-F238E27FC236}">
                <a16:creationId xmlns:a16="http://schemas.microsoft.com/office/drawing/2014/main" id="{D74F59F8-DF62-9C1A-684D-80AF8F494E17}"/>
              </a:ext>
            </a:extLst>
          </p:cNvPr>
          <p:cNvSpPr>
            <a:spLocks noGrp="1"/>
          </p:cNvSpPr>
          <p:nvPr/>
        </p:nvSpPr>
        <p:spPr>
          <a:xfrm>
            <a:off x="1043183" y="2610995"/>
            <a:ext cx="6560979" cy="19070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Work at School / Community Organization:</a:t>
            </a:r>
          </a:p>
          <a:p>
            <a:r>
              <a:rPr lang="en-US" sz="2400" b="1" dirty="0">
                <a:solidFill>
                  <a:srgbClr val="026E94"/>
                </a:solidFill>
              </a:rPr>
              <a:t>Teams research, plan, design, &amp; build a working prototype machine with the Workshop Day kit materials </a:t>
            </a:r>
            <a:r>
              <a:rPr lang="en-US" sz="2400" b="1" dirty="0">
                <a:solidFill>
                  <a:srgbClr val="026E94"/>
                </a:solidFill>
                <a:highlight>
                  <a:srgbClr val="FFFF00"/>
                </a:highlight>
              </a:rPr>
              <a:t>(excluding materials from the 2 kit builds)</a:t>
            </a:r>
            <a:endParaRPr lang="en-US" sz="2400" b="1" dirty="0"/>
          </a:p>
        </p:txBody>
      </p:sp>
      <p:sp>
        <p:nvSpPr>
          <p:cNvPr id="12" name="Content Placeholder 10">
            <a:extLst>
              <a:ext uri="{FF2B5EF4-FFF2-40B4-BE49-F238E27FC236}">
                <a16:creationId xmlns:a16="http://schemas.microsoft.com/office/drawing/2014/main" id="{A883ABE8-4245-6FA7-2137-F4771344C171}"/>
              </a:ext>
            </a:extLst>
          </p:cNvPr>
          <p:cNvSpPr>
            <a:spLocks noGrp="1"/>
          </p:cNvSpPr>
          <p:nvPr/>
        </p:nvSpPr>
        <p:spPr>
          <a:xfrm>
            <a:off x="1064859" y="4719389"/>
            <a:ext cx="5529124" cy="21695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Challenge Day:</a:t>
            </a:r>
          </a:p>
          <a:p>
            <a:r>
              <a:rPr lang="en-US" sz="2400" b="1" dirty="0">
                <a:solidFill>
                  <a:srgbClr val="026E94"/>
                </a:solidFill>
              </a:rPr>
              <a:t>Teams bring: </a:t>
            </a:r>
          </a:p>
          <a:p>
            <a:pPr lvl="1"/>
            <a:r>
              <a:rPr lang="en-US" b="1" dirty="0">
                <a:solidFill>
                  <a:srgbClr val="026E94"/>
                </a:solidFill>
              </a:rPr>
              <a:t>Tool Kit…including safety glasses</a:t>
            </a:r>
          </a:p>
          <a:p>
            <a:pPr lvl="1"/>
            <a:r>
              <a:rPr lang="en-US" b="1" dirty="0">
                <a:solidFill>
                  <a:srgbClr val="026E94"/>
                </a:solidFill>
              </a:rPr>
              <a:t>2 Copies of their Team Portfolio</a:t>
            </a:r>
          </a:p>
          <a:p>
            <a:r>
              <a:rPr lang="en-US" sz="2400" b="1" dirty="0">
                <a:solidFill>
                  <a:srgbClr val="026E94"/>
                </a:solidFill>
              </a:rPr>
              <a:t>Teams receive Challenge Day Kits</a:t>
            </a:r>
          </a:p>
        </p:txBody>
      </p:sp>
      <p:sp>
        <p:nvSpPr>
          <p:cNvPr id="14" name="TextBox 13">
            <a:extLst>
              <a:ext uri="{FF2B5EF4-FFF2-40B4-BE49-F238E27FC236}">
                <a16:creationId xmlns:a16="http://schemas.microsoft.com/office/drawing/2014/main" id="{6D47E3C9-B05B-CFAC-0B25-EF13EA5172E8}"/>
              </a:ext>
            </a:extLst>
          </p:cNvPr>
          <p:cNvSpPr txBox="1"/>
          <p:nvPr/>
        </p:nvSpPr>
        <p:spPr>
          <a:xfrm>
            <a:off x="1043183" y="1878251"/>
            <a:ext cx="2627290" cy="461665"/>
          </a:xfrm>
          <a:prstGeom prst="rect">
            <a:avLst/>
          </a:prstGeom>
          <a:noFill/>
        </p:spPr>
        <p:txBody>
          <a:bodyPr wrap="square" rtlCol="0">
            <a:spAutoFit/>
          </a:bodyPr>
          <a:lstStyle/>
          <a:p>
            <a:r>
              <a:rPr lang="en-US" sz="2400" b="1" dirty="0"/>
              <a:t>Workshop Day</a:t>
            </a:r>
            <a:r>
              <a:rPr lang="en-US" dirty="0"/>
              <a:t>:</a:t>
            </a:r>
          </a:p>
        </p:txBody>
      </p:sp>
    </p:spTree>
    <p:extLst>
      <p:ext uri="{BB962C8B-B14F-4D97-AF65-F5344CB8AC3E}">
        <p14:creationId xmlns:p14="http://schemas.microsoft.com/office/powerpoint/2010/main" val="21560257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46CF5-02CC-37CF-9D58-3D13E82CD7B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F46ED89-CEE4-6983-FB38-817C4E016767}"/>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6D215402-8078-4174-8139-FCA82561A387}"/>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‘26-’27 Challenge Day – Waterfall Drop Zone Board </a:t>
            </a:r>
            <a:endParaRPr lang="en-US" sz="4000" dirty="0">
              <a:solidFill>
                <a:srgbClr val="026E94"/>
              </a:solidFill>
            </a:endParaRPr>
          </a:p>
        </p:txBody>
      </p:sp>
      <p:pic>
        <p:nvPicPr>
          <p:cNvPr id="3" name="Picture 2">
            <a:extLst>
              <a:ext uri="{FF2B5EF4-FFF2-40B4-BE49-F238E27FC236}">
                <a16:creationId xmlns:a16="http://schemas.microsoft.com/office/drawing/2014/main" id="{53BC17C4-AB36-4761-6272-152BB69BDF7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7250746-1062-CDDB-B19C-F2FD91C0807B}"/>
              </a:ext>
            </a:extLst>
          </p:cNvPr>
          <p:cNvSpPr txBox="1"/>
          <p:nvPr/>
        </p:nvSpPr>
        <p:spPr>
          <a:xfrm>
            <a:off x="939799" y="1812407"/>
            <a:ext cx="5456247" cy="5109091"/>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000000"/>
                </a:solidFill>
                <a:effectLst/>
                <a:ea typeface="Times New Roman" panose="02020603050405020304" pitchFamily="18" charset="0"/>
              </a:rPr>
              <a:t>Teams </a:t>
            </a:r>
            <a:r>
              <a:rPr lang="en-US" sz="2000" dirty="0">
                <a:solidFill>
                  <a:srgbClr val="000000"/>
                </a:solidFill>
                <a:ea typeface="Times New Roman" panose="02020603050405020304" pitchFamily="18" charset="0"/>
              </a:rPr>
              <a:t>have </a:t>
            </a:r>
            <a:r>
              <a:rPr lang="en-US" sz="2000" b="1" dirty="0">
                <a:solidFill>
                  <a:srgbClr val="00629E"/>
                </a:solidFill>
                <a:ea typeface="Times New Roman" panose="02020603050405020304" pitchFamily="18" charset="0"/>
              </a:rPr>
              <a:t>2 MINUTES </a:t>
            </a:r>
            <a:r>
              <a:rPr lang="en-US" sz="2000" dirty="0">
                <a:solidFill>
                  <a:srgbClr val="000000"/>
                </a:solidFill>
                <a:ea typeface="Times New Roman" panose="02020603050405020304" pitchFamily="18" charset="0"/>
              </a:rPr>
              <a:t>to pick up the </a:t>
            </a:r>
            <a:r>
              <a:rPr lang="en-US" sz="2000" dirty="0">
                <a:solidFill>
                  <a:srgbClr val="000000"/>
                </a:solidFill>
                <a:effectLst/>
                <a:ea typeface="Times New Roman" panose="02020603050405020304" pitchFamily="18" charset="0"/>
              </a:rPr>
              <a:t>wooden cylinder (peg) from the start position and move it to any of the </a:t>
            </a:r>
            <a:r>
              <a:rPr lang="en-US" sz="2000" dirty="0">
                <a:solidFill>
                  <a:srgbClr val="000000"/>
                </a:solidFill>
                <a:ea typeface="Times New Roman" panose="02020603050405020304" pitchFamily="18" charset="0"/>
              </a:rPr>
              <a:t>zones.</a:t>
            </a:r>
            <a:endParaRPr lang="en-US" sz="2000" dirty="0">
              <a:solidFill>
                <a:srgbClr val="000000"/>
              </a:solidFill>
              <a:effectLst/>
              <a:ea typeface="Times New Roman" panose="02020603050405020304" pitchFamily="18" charset="0"/>
            </a:endParaRPr>
          </a:p>
          <a:p>
            <a:pPr marL="285750" indent="-285750">
              <a:buFont typeface="Arial" panose="020B0604020202020204" pitchFamily="34" charset="0"/>
              <a:buChar char="•"/>
            </a:pPr>
            <a:endParaRPr lang="en-US" sz="2000" dirty="0">
              <a:solidFill>
                <a:srgbClr val="000000"/>
              </a:solidFill>
              <a:ea typeface="Times New Roman" panose="02020603050405020304" pitchFamily="18" charset="0"/>
            </a:endParaRPr>
          </a:p>
          <a:p>
            <a:pPr marL="285750" indent="-285750">
              <a:buFont typeface="Arial" panose="020B0604020202020204" pitchFamily="34" charset="0"/>
              <a:buChar char="•"/>
            </a:pPr>
            <a:r>
              <a:rPr lang="en-US" sz="2000" dirty="0">
                <a:solidFill>
                  <a:srgbClr val="000000"/>
                </a:solidFill>
                <a:ea typeface="Times New Roman" panose="02020603050405020304" pitchFamily="18" charset="0"/>
              </a:rPr>
              <a:t>To earn points, the wooden cylinders (2-3/4” long x 1-1/4” diameter) </a:t>
            </a:r>
            <a:r>
              <a:rPr lang="en-US" sz="2000" dirty="0">
                <a:solidFill>
                  <a:srgbClr val="000000"/>
                </a:solidFill>
                <a:effectLst/>
                <a:ea typeface="Times New Roman" panose="02020603050405020304" pitchFamily="18" charset="0"/>
              </a:rPr>
              <a:t>must be moved without being dropped and placed upright on the board.</a:t>
            </a:r>
          </a:p>
          <a:p>
            <a:endParaRPr lang="en-US" sz="2000" dirty="0">
              <a:solidFill>
                <a:srgbClr val="000000"/>
              </a:solidFill>
              <a:ea typeface="Times New Roman" panose="02020603050405020304" pitchFamily="18" charset="0"/>
            </a:endParaRPr>
          </a:p>
          <a:p>
            <a:pPr marL="285750" indent="-285750">
              <a:buFont typeface="Arial" panose="020B0604020202020204" pitchFamily="34" charset="0"/>
              <a:buChar char="•"/>
            </a:pPr>
            <a:r>
              <a:rPr lang="en-US" sz="2000" dirty="0">
                <a:solidFill>
                  <a:srgbClr val="000000"/>
                </a:solidFill>
                <a:ea typeface="Times New Roman" panose="02020603050405020304" pitchFamily="18" charset="0"/>
              </a:rPr>
              <a:t>Points:</a:t>
            </a:r>
          </a:p>
          <a:p>
            <a:pPr marL="742950" lvl="1" indent="-285750">
              <a:buFont typeface="Arial" panose="020B0604020202020204" pitchFamily="34" charset="0"/>
              <a:buChar char="•"/>
            </a:pPr>
            <a:r>
              <a:rPr lang="en-US" sz="2000" b="1" dirty="0">
                <a:solidFill>
                  <a:srgbClr val="000000"/>
                </a:solidFill>
              </a:rPr>
              <a:t>Top Tier  = 3 points</a:t>
            </a:r>
          </a:p>
          <a:p>
            <a:pPr marL="742950" lvl="1" indent="-285750">
              <a:buFont typeface="Arial" panose="020B0604020202020204" pitchFamily="34" charset="0"/>
              <a:buChar char="•"/>
            </a:pPr>
            <a:r>
              <a:rPr lang="en-US" sz="2000" b="1" dirty="0">
                <a:solidFill>
                  <a:srgbClr val="000000"/>
                </a:solidFill>
              </a:rPr>
              <a:t> Middle Tier = 2 points</a:t>
            </a:r>
          </a:p>
          <a:p>
            <a:pPr marL="742950" lvl="1" indent="-285750">
              <a:buFont typeface="Arial" panose="020B0604020202020204" pitchFamily="34" charset="0"/>
              <a:buChar char="•"/>
            </a:pPr>
            <a:r>
              <a:rPr lang="en-US" sz="2000" b="1" dirty="0">
                <a:solidFill>
                  <a:srgbClr val="000000"/>
                </a:solidFill>
              </a:rPr>
              <a:t>Bottom Tier = 1 points</a:t>
            </a:r>
          </a:p>
          <a:p>
            <a:pPr marL="742950" lvl="1" indent="-285750">
              <a:buFont typeface="Arial" panose="020B0604020202020204" pitchFamily="34" charset="0"/>
              <a:buChar char="•"/>
            </a:pPr>
            <a:endParaRPr lang="en-US" sz="2000" dirty="0">
              <a:solidFill>
                <a:srgbClr val="000000"/>
              </a:solidFill>
              <a:ea typeface="Times New Roman" panose="02020603050405020304" pitchFamily="18" charset="0"/>
            </a:endParaRPr>
          </a:p>
          <a:p>
            <a:pPr marL="285750" indent="-285750">
              <a:buFont typeface="Arial" panose="020B0604020202020204" pitchFamily="34" charset="0"/>
              <a:buChar char="•"/>
            </a:pPr>
            <a:r>
              <a:rPr lang="en-US" sz="2000" dirty="0">
                <a:solidFill>
                  <a:srgbClr val="000000"/>
                </a:solidFill>
                <a:ea typeface="Times New Roman" panose="02020603050405020304" pitchFamily="18" charset="0"/>
              </a:rPr>
              <a:t>The base of your device must sit </a:t>
            </a:r>
            <a:r>
              <a:rPr lang="en-US" sz="2400" b="1" dirty="0">
                <a:solidFill>
                  <a:srgbClr val="026E94"/>
                </a:solidFill>
                <a:ea typeface="Times New Roman" panose="02020603050405020304" pitchFamily="18" charset="0"/>
              </a:rPr>
              <a:t>INSIDE </a:t>
            </a:r>
            <a:r>
              <a:rPr lang="en-US" sz="2000" dirty="0">
                <a:solidFill>
                  <a:srgbClr val="000000"/>
                </a:solidFill>
                <a:ea typeface="Times New Roman" panose="02020603050405020304" pitchFamily="18" charset="0"/>
              </a:rPr>
              <a:t>the rectangular “footprint area” (see image</a:t>
            </a:r>
            <a:r>
              <a:rPr lang="en-US" sz="2400" dirty="0">
                <a:solidFill>
                  <a:srgbClr val="000000"/>
                </a:solidFill>
                <a:ea typeface="Times New Roman" panose="02020603050405020304" pitchFamily="18" charset="0"/>
              </a:rPr>
              <a:t>)</a:t>
            </a:r>
            <a:endParaRPr lang="en-US" sz="2400" dirty="0"/>
          </a:p>
          <a:p>
            <a:pPr lvl="1"/>
            <a:endParaRPr lang="en-US" b="1" dirty="0">
              <a:solidFill>
                <a:srgbClr val="000000"/>
              </a:solidFill>
            </a:endParaRPr>
          </a:p>
        </p:txBody>
      </p:sp>
      <p:sp>
        <p:nvSpPr>
          <p:cNvPr id="6" name="Slide Number Placeholder 5">
            <a:extLst>
              <a:ext uri="{FF2B5EF4-FFF2-40B4-BE49-F238E27FC236}">
                <a16:creationId xmlns:a16="http://schemas.microsoft.com/office/drawing/2014/main" id="{A7F05805-D275-C31C-F55D-6047F5DEBBF3}"/>
              </a:ext>
            </a:extLst>
          </p:cNvPr>
          <p:cNvSpPr>
            <a:spLocks noGrp="1"/>
          </p:cNvSpPr>
          <p:nvPr>
            <p:ph type="sldNum" sz="quarter" idx="12"/>
          </p:nvPr>
        </p:nvSpPr>
        <p:spPr/>
        <p:txBody>
          <a:bodyPr/>
          <a:lstStyle/>
          <a:p>
            <a:fld id="{39BD814E-7CDF-41AD-A6E1-A6E373A177BB}" type="slidenum">
              <a:rPr lang="en-US" smtClean="0"/>
              <a:t>39</a:t>
            </a:fld>
            <a:endParaRPr lang="en-US" dirty="0"/>
          </a:p>
        </p:txBody>
      </p:sp>
      <p:pic>
        <p:nvPicPr>
          <p:cNvPr id="10" name="Picture 9">
            <a:extLst>
              <a:ext uri="{FF2B5EF4-FFF2-40B4-BE49-F238E27FC236}">
                <a16:creationId xmlns:a16="http://schemas.microsoft.com/office/drawing/2014/main" id="{8AA7B92C-2DEF-58C9-F953-119566559E22}"/>
              </a:ext>
            </a:extLst>
          </p:cNvPr>
          <p:cNvPicPr>
            <a:picLocks noChangeAspect="1"/>
          </p:cNvPicPr>
          <p:nvPr/>
        </p:nvPicPr>
        <p:blipFill>
          <a:blip r:embed="rId5"/>
          <a:stretch>
            <a:fillRect/>
          </a:stretch>
        </p:blipFill>
        <p:spPr>
          <a:xfrm>
            <a:off x="7216794" y="2072875"/>
            <a:ext cx="4354503" cy="4323300"/>
          </a:xfrm>
          <a:prstGeom prst="rect">
            <a:avLst/>
          </a:prstGeom>
        </p:spPr>
      </p:pic>
      <p:sp>
        <p:nvSpPr>
          <p:cNvPr id="11" name="TextBox 10">
            <a:extLst>
              <a:ext uri="{FF2B5EF4-FFF2-40B4-BE49-F238E27FC236}">
                <a16:creationId xmlns:a16="http://schemas.microsoft.com/office/drawing/2014/main" id="{E2F87730-3428-5A93-CBC7-8D29705282BE}"/>
              </a:ext>
            </a:extLst>
          </p:cNvPr>
          <p:cNvSpPr txBox="1"/>
          <p:nvPr/>
        </p:nvSpPr>
        <p:spPr>
          <a:xfrm>
            <a:off x="10033000" y="2219957"/>
            <a:ext cx="1270000" cy="1077218"/>
          </a:xfrm>
          <a:prstGeom prst="rect">
            <a:avLst/>
          </a:prstGeom>
          <a:noFill/>
        </p:spPr>
        <p:txBody>
          <a:bodyPr wrap="square" rtlCol="0">
            <a:spAutoFit/>
          </a:bodyPr>
          <a:lstStyle/>
          <a:p>
            <a:pPr algn="ctr"/>
            <a:r>
              <a:rPr lang="en-US" sz="1600" b="1" dirty="0"/>
              <a:t>Footprint Area for Machine Base</a:t>
            </a:r>
          </a:p>
        </p:txBody>
      </p:sp>
      <p:sp>
        <p:nvSpPr>
          <p:cNvPr id="13" name="TextBox 12">
            <a:extLst>
              <a:ext uri="{FF2B5EF4-FFF2-40B4-BE49-F238E27FC236}">
                <a16:creationId xmlns:a16="http://schemas.microsoft.com/office/drawing/2014/main" id="{C7493D2C-BA7F-73FA-198E-2045AF385644}"/>
              </a:ext>
            </a:extLst>
          </p:cNvPr>
          <p:cNvSpPr txBox="1"/>
          <p:nvPr/>
        </p:nvSpPr>
        <p:spPr>
          <a:xfrm>
            <a:off x="9567852" y="5709856"/>
            <a:ext cx="2043142" cy="646331"/>
          </a:xfrm>
          <a:prstGeom prst="rect">
            <a:avLst/>
          </a:prstGeom>
          <a:noFill/>
        </p:spPr>
        <p:txBody>
          <a:bodyPr wrap="square" rtlCol="0">
            <a:spAutoFit/>
          </a:bodyPr>
          <a:lstStyle/>
          <a:p>
            <a:pPr algn="ctr"/>
            <a:r>
              <a:rPr lang="en-US" b="1" dirty="0"/>
              <a:t>Start Position for Cylinder / Peg </a:t>
            </a:r>
          </a:p>
        </p:txBody>
      </p:sp>
      <p:pic>
        <p:nvPicPr>
          <p:cNvPr id="14" name="Picture 13">
            <a:extLst>
              <a:ext uri="{FF2B5EF4-FFF2-40B4-BE49-F238E27FC236}">
                <a16:creationId xmlns:a16="http://schemas.microsoft.com/office/drawing/2014/main" id="{39432D14-8975-B4B8-CAC2-0C9BEBFAD417}"/>
              </a:ext>
            </a:extLst>
          </p:cNvPr>
          <p:cNvPicPr>
            <a:picLocks noChangeAspect="1"/>
          </p:cNvPicPr>
          <p:nvPr/>
        </p:nvPicPr>
        <p:blipFill>
          <a:blip r:embed="rId6"/>
          <a:stretch>
            <a:fillRect/>
          </a:stretch>
        </p:blipFill>
        <p:spPr>
          <a:xfrm>
            <a:off x="11040531" y="353539"/>
            <a:ext cx="1146702" cy="594725"/>
          </a:xfrm>
          <a:prstGeom prst="rect">
            <a:avLst/>
          </a:prstGeom>
        </p:spPr>
      </p:pic>
      <p:sp>
        <p:nvSpPr>
          <p:cNvPr id="12" name="TextBox 11">
            <a:extLst>
              <a:ext uri="{FF2B5EF4-FFF2-40B4-BE49-F238E27FC236}">
                <a16:creationId xmlns:a16="http://schemas.microsoft.com/office/drawing/2014/main" id="{4B71595A-325C-D284-8A13-630307A623F6}"/>
              </a:ext>
            </a:extLst>
          </p:cNvPr>
          <p:cNvSpPr txBox="1"/>
          <p:nvPr/>
        </p:nvSpPr>
        <p:spPr>
          <a:xfrm>
            <a:off x="7177097" y="2296157"/>
            <a:ext cx="914400" cy="400110"/>
          </a:xfrm>
          <a:prstGeom prst="rect">
            <a:avLst/>
          </a:prstGeom>
          <a:noFill/>
        </p:spPr>
        <p:txBody>
          <a:bodyPr wrap="square" rtlCol="0">
            <a:spAutoFit/>
          </a:bodyPr>
          <a:lstStyle/>
          <a:p>
            <a:r>
              <a:rPr lang="en-US" sz="2000" b="1" dirty="0">
                <a:solidFill>
                  <a:schemeClr val="bg1"/>
                </a:solidFill>
              </a:rPr>
              <a:t>3 Pts.</a:t>
            </a:r>
            <a:endParaRPr lang="en-US" sz="2000" dirty="0"/>
          </a:p>
        </p:txBody>
      </p:sp>
      <p:sp>
        <p:nvSpPr>
          <p:cNvPr id="15" name="TextBox 14">
            <a:extLst>
              <a:ext uri="{FF2B5EF4-FFF2-40B4-BE49-F238E27FC236}">
                <a16:creationId xmlns:a16="http://schemas.microsoft.com/office/drawing/2014/main" id="{27F37DB6-B989-6144-77E1-671A4BB86B05}"/>
              </a:ext>
            </a:extLst>
          </p:cNvPr>
          <p:cNvSpPr txBox="1"/>
          <p:nvPr/>
        </p:nvSpPr>
        <p:spPr>
          <a:xfrm>
            <a:off x="7280294" y="2994556"/>
            <a:ext cx="914400" cy="400110"/>
          </a:xfrm>
          <a:prstGeom prst="rect">
            <a:avLst/>
          </a:prstGeom>
          <a:noFill/>
        </p:spPr>
        <p:txBody>
          <a:bodyPr wrap="square" rtlCol="0">
            <a:spAutoFit/>
          </a:bodyPr>
          <a:lstStyle/>
          <a:p>
            <a:r>
              <a:rPr lang="en-US" sz="2000" b="1" dirty="0">
                <a:solidFill>
                  <a:schemeClr val="bg1"/>
                </a:solidFill>
              </a:rPr>
              <a:t>2 Pts.</a:t>
            </a:r>
            <a:endParaRPr lang="en-US" sz="2000" dirty="0"/>
          </a:p>
        </p:txBody>
      </p:sp>
      <p:sp>
        <p:nvSpPr>
          <p:cNvPr id="17" name="TextBox 16">
            <a:extLst>
              <a:ext uri="{FF2B5EF4-FFF2-40B4-BE49-F238E27FC236}">
                <a16:creationId xmlns:a16="http://schemas.microsoft.com/office/drawing/2014/main" id="{9A2B9FE7-FC23-8EAA-9573-32D52890ADF4}"/>
              </a:ext>
            </a:extLst>
          </p:cNvPr>
          <p:cNvSpPr txBox="1"/>
          <p:nvPr/>
        </p:nvSpPr>
        <p:spPr>
          <a:xfrm>
            <a:off x="7423188" y="3768051"/>
            <a:ext cx="914400" cy="400110"/>
          </a:xfrm>
          <a:prstGeom prst="rect">
            <a:avLst/>
          </a:prstGeom>
          <a:noFill/>
        </p:spPr>
        <p:txBody>
          <a:bodyPr wrap="square" rtlCol="0">
            <a:spAutoFit/>
          </a:bodyPr>
          <a:lstStyle/>
          <a:p>
            <a:r>
              <a:rPr lang="en-US" sz="2000" b="1" dirty="0">
                <a:solidFill>
                  <a:schemeClr val="bg1"/>
                </a:solidFill>
              </a:rPr>
              <a:t>1 Pt.</a:t>
            </a:r>
            <a:endParaRPr lang="en-US" sz="2000" dirty="0"/>
          </a:p>
        </p:txBody>
      </p:sp>
    </p:spTree>
    <p:extLst>
      <p:ext uri="{BB962C8B-B14F-4D97-AF65-F5344CB8AC3E}">
        <p14:creationId xmlns:p14="http://schemas.microsoft.com/office/powerpoint/2010/main" val="5079210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9947A-F1CB-6ECC-FC3D-665021033957}"/>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7481D9F-F5EE-0C2F-F6C3-B28EA918FC5C}"/>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2AFEDB10-B3E3-8E7F-1156-B461671A7CB1}"/>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Waterfall Drop Zone Challenge Board </a:t>
            </a:r>
            <a:endParaRPr lang="en-US" sz="4000" dirty="0">
              <a:solidFill>
                <a:srgbClr val="026E94"/>
              </a:solidFill>
            </a:endParaRPr>
          </a:p>
        </p:txBody>
      </p:sp>
      <p:pic>
        <p:nvPicPr>
          <p:cNvPr id="3" name="Picture 2">
            <a:extLst>
              <a:ext uri="{FF2B5EF4-FFF2-40B4-BE49-F238E27FC236}">
                <a16:creationId xmlns:a16="http://schemas.microsoft.com/office/drawing/2014/main" id="{0BAEE601-636A-C51A-B744-DD15C697D19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F7916EF7-128E-D93C-7B0D-D8B42BD88C59}"/>
              </a:ext>
            </a:extLst>
          </p:cNvPr>
          <p:cNvSpPr>
            <a:spLocks noGrp="1"/>
          </p:cNvSpPr>
          <p:nvPr>
            <p:ph type="sldNum" sz="quarter" idx="12"/>
          </p:nvPr>
        </p:nvSpPr>
        <p:spPr/>
        <p:txBody>
          <a:bodyPr/>
          <a:lstStyle/>
          <a:p>
            <a:fld id="{39BD814E-7CDF-41AD-A6E1-A6E373A177BB}" type="slidenum">
              <a:rPr lang="en-US" smtClean="0"/>
              <a:t>40</a:t>
            </a:fld>
            <a:endParaRPr lang="en-US" dirty="0"/>
          </a:p>
        </p:txBody>
      </p:sp>
      <p:pic>
        <p:nvPicPr>
          <p:cNvPr id="14" name="Picture 13">
            <a:extLst>
              <a:ext uri="{FF2B5EF4-FFF2-40B4-BE49-F238E27FC236}">
                <a16:creationId xmlns:a16="http://schemas.microsoft.com/office/drawing/2014/main" id="{3FCFCFD4-D768-B777-1506-B4EAE0E2CA07}"/>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16" name="Picture 15">
            <a:extLst>
              <a:ext uri="{FF2B5EF4-FFF2-40B4-BE49-F238E27FC236}">
                <a16:creationId xmlns:a16="http://schemas.microsoft.com/office/drawing/2014/main" id="{4FB7A549-2F71-24D7-1165-3A4A5631A5F0}"/>
              </a:ext>
            </a:extLst>
          </p:cNvPr>
          <p:cNvPicPr>
            <a:picLocks noChangeAspect="1"/>
          </p:cNvPicPr>
          <p:nvPr/>
        </p:nvPicPr>
        <p:blipFill>
          <a:blip r:embed="rId6"/>
          <a:srcRect l="24306" t="17323" r="25139" b="33507"/>
          <a:stretch>
            <a:fillRect/>
          </a:stretch>
        </p:blipFill>
        <p:spPr>
          <a:xfrm>
            <a:off x="1218400" y="1793446"/>
            <a:ext cx="6692900" cy="4882158"/>
          </a:xfrm>
          <a:prstGeom prst="rect">
            <a:avLst/>
          </a:prstGeom>
        </p:spPr>
      </p:pic>
      <p:sp>
        <p:nvSpPr>
          <p:cNvPr id="4" name="TextBox 3">
            <a:extLst>
              <a:ext uri="{FF2B5EF4-FFF2-40B4-BE49-F238E27FC236}">
                <a16:creationId xmlns:a16="http://schemas.microsoft.com/office/drawing/2014/main" id="{D73ED02D-EC79-0407-F9D1-176B1EC96ACA}"/>
              </a:ext>
            </a:extLst>
          </p:cNvPr>
          <p:cNvSpPr txBox="1"/>
          <p:nvPr/>
        </p:nvSpPr>
        <p:spPr>
          <a:xfrm>
            <a:off x="8216900" y="1828800"/>
            <a:ext cx="3784600" cy="4893647"/>
          </a:xfrm>
          <a:prstGeom prst="rect">
            <a:avLst/>
          </a:prstGeom>
          <a:solidFill>
            <a:schemeClr val="accent1">
              <a:lumMod val="40000"/>
              <a:lumOff val="60000"/>
            </a:schemeClr>
          </a:solidFill>
        </p:spPr>
        <p:txBody>
          <a:bodyPr wrap="square" rtlCol="0">
            <a:spAutoFit/>
          </a:bodyPr>
          <a:lstStyle/>
          <a:p>
            <a:pPr marL="342900" indent="-342900">
              <a:buFont typeface="Arial" panose="020B0604020202020204" pitchFamily="34" charset="0"/>
              <a:buChar char="•"/>
            </a:pPr>
            <a:r>
              <a:rPr lang="en-US" sz="2400" dirty="0"/>
              <a:t>This is an </a:t>
            </a:r>
            <a:r>
              <a:rPr lang="en-US" sz="2400" b="1" dirty="0"/>
              <a:t>EXAMPLE</a:t>
            </a:r>
            <a:r>
              <a:rPr lang="en-US" sz="2400" dirty="0"/>
              <a:t> of completed fluid  power machine positioned on the Waterfall Drop Zone Board.</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 cylinder / peg is sitting on the starting point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 team is getting ready to compete in the 2-minute competition. </a:t>
            </a:r>
          </a:p>
        </p:txBody>
      </p:sp>
    </p:spTree>
    <p:extLst>
      <p:ext uri="{BB962C8B-B14F-4D97-AF65-F5344CB8AC3E}">
        <p14:creationId xmlns:p14="http://schemas.microsoft.com/office/powerpoint/2010/main" val="16417504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A3BD0-37D3-0737-DDC3-77E5A651707B}"/>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AD47B77-3024-2829-603F-907B6432D207}"/>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A871A148-3776-9F67-17D9-A5F0A546D95E}"/>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Example of a Finished Machine </a:t>
            </a:r>
            <a:endParaRPr lang="en-US" sz="4000" dirty="0">
              <a:solidFill>
                <a:srgbClr val="026E94"/>
              </a:solidFill>
            </a:endParaRPr>
          </a:p>
        </p:txBody>
      </p:sp>
      <p:pic>
        <p:nvPicPr>
          <p:cNvPr id="3" name="Picture 2">
            <a:extLst>
              <a:ext uri="{FF2B5EF4-FFF2-40B4-BE49-F238E27FC236}">
                <a16:creationId xmlns:a16="http://schemas.microsoft.com/office/drawing/2014/main" id="{30606BDA-A341-E110-72B6-4E26710E818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5E53C51C-DFAF-7B81-1DF1-BDE305257A6B}"/>
              </a:ext>
            </a:extLst>
          </p:cNvPr>
          <p:cNvSpPr>
            <a:spLocks noGrp="1"/>
          </p:cNvSpPr>
          <p:nvPr>
            <p:ph type="sldNum" sz="quarter" idx="12"/>
          </p:nvPr>
        </p:nvSpPr>
        <p:spPr/>
        <p:txBody>
          <a:bodyPr/>
          <a:lstStyle/>
          <a:p>
            <a:fld id="{39BD814E-7CDF-41AD-A6E1-A6E373A177BB}" type="slidenum">
              <a:rPr lang="en-US" smtClean="0"/>
              <a:t>41</a:t>
            </a:fld>
            <a:endParaRPr lang="en-US" dirty="0"/>
          </a:p>
        </p:txBody>
      </p:sp>
      <p:pic>
        <p:nvPicPr>
          <p:cNvPr id="14" name="Picture 13">
            <a:extLst>
              <a:ext uri="{FF2B5EF4-FFF2-40B4-BE49-F238E27FC236}">
                <a16:creationId xmlns:a16="http://schemas.microsoft.com/office/drawing/2014/main" id="{31BA3246-F1D0-016E-487A-4E9E0A95D735}"/>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8" name="Picture 7">
            <a:extLst>
              <a:ext uri="{FF2B5EF4-FFF2-40B4-BE49-F238E27FC236}">
                <a16:creationId xmlns:a16="http://schemas.microsoft.com/office/drawing/2014/main" id="{8B7D5A64-E6B1-FEC4-6C4F-F01B152F537D}"/>
              </a:ext>
            </a:extLst>
          </p:cNvPr>
          <p:cNvPicPr>
            <a:picLocks noChangeAspect="1"/>
          </p:cNvPicPr>
          <p:nvPr/>
        </p:nvPicPr>
        <p:blipFill>
          <a:blip r:embed="rId6"/>
          <a:srcRect b="13312"/>
          <a:stretch>
            <a:fillRect/>
          </a:stretch>
        </p:blipFill>
        <p:spPr>
          <a:xfrm>
            <a:off x="3634434" y="1896535"/>
            <a:ext cx="4542429" cy="4459817"/>
          </a:xfrm>
          <a:prstGeom prst="rect">
            <a:avLst/>
          </a:prstGeom>
        </p:spPr>
      </p:pic>
      <p:sp>
        <p:nvSpPr>
          <p:cNvPr id="10" name="TextBox 9">
            <a:extLst>
              <a:ext uri="{FF2B5EF4-FFF2-40B4-BE49-F238E27FC236}">
                <a16:creationId xmlns:a16="http://schemas.microsoft.com/office/drawing/2014/main" id="{2848080B-B6FC-4AB2-116A-9956DEECCDC3}"/>
              </a:ext>
            </a:extLst>
          </p:cNvPr>
          <p:cNvSpPr txBox="1"/>
          <p:nvPr/>
        </p:nvSpPr>
        <p:spPr>
          <a:xfrm>
            <a:off x="637416" y="2951284"/>
            <a:ext cx="1676400" cy="523220"/>
          </a:xfrm>
          <a:prstGeom prst="rect">
            <a:avLst/>
          </a:prstGeom>
          <a:noFill/>
          <a:ln>
            <a:solidFill>
              <a:schemeClr val="tx1"/>
            </a:solidFill>
          </a:ln>
        </p:spPr>
        <p:txBody>
          <a:bodyPr wrap="square" rtlCol="0">
            <a:spAutoFit/>
          </a:bodyPr>
          <a:lstStyle/>
          <a:p>
            <a:pPr algn="ctr"/>
            <a:r>
              <a:rPr lang="en-US" sz="2800" b="1" dirty="0"/>
              <a:t>Syringes</a:t>
            </a:r>
          </a:p>
        </p:txBody>
      </p:sp>
      <p:sp>
        <p:nvSpPr>
          <p:cNvPr id="12" name="TextBox 11">
            <a:extLst>
              <a:ext uri="{FF2B5EF4-FFF2-40B4-BE49-F238E27FC236}">
                <a16:creationId xmlns:a16="http://schemas.microsoft.com/office/drawing/2014/main" id="{E5D16D6E-A17D-3662-C789-74E2214AE8CD}"/>
              </a:ext>
            </a:extLst>
          </p:cNvPr>
          <p:cNvSpPr txBox="1"/>
          <p:nvPr/>
        </p:nvSpPr>
        <p:spPr>
          <a:xfrm>
            <a:off x="9535581" y="3437406"/>
            <a:ext cx="1524000" cy="523220"/>
          </a:xfrm>
          <a:prstGeom prst="rect">
            <a:avLst/>
          </a:prstGeom>
          <a:noFill/>
          <a:ln>
            <a:solidFill>
              <a:schemeClr val="tx1"/>
            </a:solidFill>
          </a:ln>
        </p:spPr>
        <p:txBody>
          <a:bodyPr wrap="square" rtlCol="0">
            <a:spAutoFit/>
          </a:bodyPr>
          <a:lstStyle/>
          <a:p>
            <a:pPr algn="ctr"/>
            <a:r>
              <a:rPr lang="en-US" sz="2800" b="1" dirty="0"/>
              <a:t>Cube</a:t>
            </a:r>
          </a:p>
        </p:txBody>
      </p:sp>
      <p:sp>
        <p:nvSpPr>
          <p:cNvPr id="15" name="TextBox 14">
            <a:extLst>
              <a:ext uri="{FF2B5EF4-FFF2-40B4-BE49-F238E27FC236}">
                <a16:creationId xmlns:a16="http://schemas.microsoft.com/office/drawing/2014/main" id="{50EB5223-9D86-8407-11BE-C470EDBD412F}"/>
              </a:ext>
            </a:extLst>
          </p:cNvPr>
          <p:cNvSpPr txBox="1"/>
          <p:nvPr/>
        </p:nvSpPr>
        <p:spPr>
          <a:xfrm>
            <a:off x="9535581" y="2370390"/>
            <a:ext cx="1524000" cy="523220"/>
          </a:xfrm>
          <a:prstGeom prst="rect">
            <a:avLst/>
          </a:prstGeom>
          <a:noFill/>
          <a:ln>
            <a:solidFill>
              <a:schemeClr val="tx1"/>
            </a:solidFill>
          </a:ln>
        </p:spPr>
        <p:txBody>
          <a:bodyPr wrap="square" rtlCol="0">
            <a:spAutoFit/>
          </a:bodyPr>
          <a:lstStyle/>
          <a:p>
            <a:pPr algn="ctr"/>
            <a:r>
              <a:rPr lang="en-US" sz="2800" b="1" dirty="0"/>
              <a:t>Lifter</a:t>
            </a:r>
          </a:p>
        </p:txBody>
      </p:sp>
      <p:sp>
        <p:nvSpPr>
          <p:cNvPr id="18" name="TextBox 17">
            <a:extLst>
              <a:ext uri="{FF2B5EF4-FFF2-40B4-BE49-F238E27FC236}">
                <a16:creationId xmlns:a16="http://schemas.microsoft.com/office/drawing/2014/main" id="{8BB4A856-8F18-8365-1067-E17401FC0D55}"/>
              </a:ext>
            </a:extLst>
          </p:cNvPr>
          <p:cNvSpPr txBox="1"/>
          <p:nvPr/>
        </p:nvSpPr>
        <p:spPr>
          <a:xfrm>
            <a:off x="9516531" y="4453536"/>
            <a:ext cx="1524000" cy="954107"/>
          </a:xfrm>
          <a:prstGeom prst="rect">
            <a:avLst/>
          </a:prstGeom>
          <a:noFill/>
          <a:ln>
            <a:solidFill>
              <a:schemeClr val="tx1"/>
            </a:solidFill>
          </a:ln>
        </p:spPr>
        <p:txBody>
          <a:bodyPr wrap="square" rtlCol="0">
            <a:spAutoFit/>
          </a:bodyPr>
          <a:lstStyle/>
          <a:p>
            <a:pPr algn="ctr"/>
            <a:r>
              <a:rPr lang="en-US" sz="2800" b="1" dirty="0"/>
              <a:t>Rotating Platform</a:t>
            </a:r>
          </a:p>
        </p:txBody>
      </p:sp>
      <p:cxnSp>
        <p:nvCxnSpPr>
          <p:cNvPr id="20" name="Straight Arrow Connector 19">
            <a:extLst>
              <a:ext uri="{FF2B5EF4-FFF2-40B4-BE49-F238E27FC236}">
                <a16:creationId xmlns:a16="http://schemas.microsoft.com/office/drawing/2014/main" id="{20E2380E-DA7B-274B-2FBD-CBE5B290991D}"/>
              </a:ext>
            </a:extLst>
          </p:cNvPr>
          <p:cNvCxnSpPr>
            <a:stCxn id="15" idx="1"/>
          </p:cNvCxnSpPr>
          <p:nvPr/>
        </p:nvCxnSpPr>
        <p:spPr>
          <a:xfrm flipH="1">
            <a:off x="6896100" y="2632000"/>
            <a:ext cx="2639481" cy="261610"/>
          </a:xfrm>
          <a:prstGeom prst="straightConnector1">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2" name="Straight Arrow Connector 21">
            <a:extLst>
              <a:ext uri="{FF2B5EF4-FFF2-40B4-BE49-F238E27FC236}">
                <a16:creationId xmlns:a16="http://schemas.microsoft.com/office/drawing/2014/main" id="{1987478E-9067-1855-A7FE-F8ACFCCFD83C}"/>
              </a:ext>
            </a:extLst>
          </p:cNvPr>
          <p:cNvCxnSpPr>
            <a:cxnSpLocks/>
            <a:stCxn id="12" idx="1"/>
          </p:cNvCxnSpPr>
          <p:nvPr/>
        </p:nvCxnSpPr>
        <p:spPr>
          <a:xfrm flipH="1" flipV="1">
            <a:off x="6594272" y="3570353"/>
            <a:ext cx="2941309" cy="128663"/>
          </a:xfrm>
          <a:prstGeom prst="straightConnector1">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4" name="Straight Arrow Connector 23">
            <a:extLst>
              <a:ext uri="{FF2B5EF4-FFF2-40B4-BE49-F238E27FC236}">
                <a16:creationId xmlns:a16="http://schemas.microsoft.com/office/drawing/2014/main" id="{5C649053-568C-7905-782F-FB94850AD6C9}"/>
              </a:ext>
            </a:extLst>
          </p:cNvPr>
          <p:cNvCxnSpPr>
            <a:cxnSpLocks/>
          </p:cNvCxnSpPr>
          <p:nvPr/>
        </p:nvCxnSpPr>
        <p:spPr>
          <a:xfrm flipH="1" flipV="1">
            <a:off x="6382514" y="4316161"/>
            <a:ext cx="3153067" cy="488506"/>
          </a:xfrm>
          <a:prstGeom prst="straightConnector1">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6" name="Straight Arrow Connector 25">
            <a:extLst>
              <a:ext uri="{FF2B5EF4-FFF2-40B4-BE49-F238E27FC236}">
                <a16:creationId xmlns:a16="http://schemas.microsoft.com/office/drawing/2014/main" id="{1D7876F0-A710-3323-FE5C-59625E6E36E3}"/>
              </a:ext>
            </a:extLst>
          </p:cNvPr>
          <p:cNvCxnSpPr>
            <a:cxnSpLocks/>
          </p:cNvCxnSpPr>
          <p:nvPr/>
        </p:nvCxnSpPr>
        <p:spPr>
          <a:xfrm>
            <a:off x="2313816" y="3307090"/>
            <a:ext cx="2537584" cy="0"/>
          </a:xfrm>
          <a:prstGeom prst="straightConnector1">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1" name="Straight Arrow Connector 30">
            <a:extLst>
              <a:ext uri="{FF2B5EF4-FFF2-40B4-BE49-F238E27FC236}">
                <a16:creationId xmlns:a16="http://schemas.microsoft.com/office/drawing/2014/main" id="{4D631C7D-D3BC-C133-E74E-82630AAA519C}"/>
              </a:ext>
            </a:extLst>
          </p:cNvPr>
          <p:cNvCxnSpPr>
            <a:cxnSpLocks/>
          </p:cNvCxnSpPr>
          <p:nvPr/>
        </p:nvCxnSpPr>
        <p:spPr>
          <a:xfrm>
            <a:off x="2294766" y="3474504"/>
            <a:ext cx="5045895" cy="2825696"/>
          </a:xfrm>
          <a:prstGeom prst="straightConnector1">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3159148C-4338-9C56-9955-E973BF27471B}"/>
              </a:ext>
            </a:extLst>
          </p:cNvPr>
          <p:cNvSpPr txBox="1"/>
          <p:nvPr/>
        </p:nvSpPr>
        <p:spPr>
          <a:xfrm>
            <a:off x="9220200" y="5680306"/>
            <a:ext cx="1524000" cy="523220"/>
          </a:xfrm>
          <a:prstGeom prst="rect">
            <a:avLst/>
          </a:prstGeom>
          <a:noFill/>
          <a:ln>
            <a:solidFill>
              <a:schemeClr val="tx1"/>
            </a:solidFill>
          </a:ln>
        </p:spPr>
        <p:txBody>
          <a:bodyPr wrap="square" rtlCol="0">
            <a:spAutoFit/>
          </a:bodyPr>
          <a:lstStyle/>
          <a:p>
            <a:pPr algn="ctr"/>
            <a:r>
              <a:rPr lang="en-US" sz="2800" b="1" dirty="0"/>
              <a:t>Base</a:t>
            </a:r>
          </a:p>
        </p:txBody>
      </p:sp>
      <p:cxnSp>
        <p:nvCxnSpPr>
          <p:cNvPr id="39" name="Straight Arrow Connector 38">
            <a:extLst>
              <a:ext uri="{FF2B5EF4-FFF2-40B4-BE49-F238E27FC236}">
                <a16:creationId xmlns:a16="http://schemas.microsoft.com/office/drawing/2014/main" id="{D33615CF-EFE2-BC24-962F-860A3E8A9432}"/>
              </a:ext>
            </a:extLst>
          </p:cNvPr>
          <p:cNvCxnSpPr>
            <a:cxnSpLocks/>
          </p:cNvCxnSpPr>
          <p:nvPr/>
        </p:nvCxnSpPr>
        <p:spPr>
          <a:xfrm flipH="1" flipV="1">
            <a:off x="6921468" y="4701745"/>
            <a:ext cx="2298732" cy="990359"/>
          </a:xfrm>
          <a:prstGeom prst="straightConnector1">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2435555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5F867-F119-2F50-48BC-2437CC7EAADE}"/>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3EA2DBB-6800-2310-353B-6A32D296FCAE}"/>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258E94A9-B1A1-6CC7-89DE-6D1979E0064B}"/>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Fluid Power Action Challenge Rules</a:t>
            </a:r>
            <a:endParaRPr lang="en-US" sz="4000" dirty="0">
              <a:solidFill>
                <a:srgbClr val="026E94"/>
              </a:solidFill>
            </a:endParaRPr>
          </a:p>
        </p:txBody>
      </p:sp>
      <p:pic>
        <p:nvPicPr>
          <p:cNvPr id="3" name="Picture 2">
            <a:extLst>
              <a:ext uri="{FF2B5EF4-FFF2-40B4-BE49-F238E27FC236}">
                <a16:creationId xmlns:a16="http://schemas.microsoft.com/office/drawing/2014/main" id="{B72A64B3-39E9-DDA9-383F-F31647924D3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0D8CA36E-4C4D-34AC-FC20-63A3B6EBDDD6}"/>
              </a:ext>
            </a:extLst>
          </p:cNvPr>
          <p:cNvSpPr>
            <a:spLocks noGrp="1"/>
          </p:cNvSpPr>
          <p:nvPr>
            <p:ph type="sldNum" sz="quarter" idx="12"/>
          </p:nvPr>
        </p:nvSpPr>
        <p:spPr/>
        <p:txBody>
          <a:bodyPr/>
          <a:lstStyle/>
          <a:p>
            <a:fld id="{39BD814E-7CDF-41AD-A6E1-A6E373A177BB}" type="slidenum">
              <a:rPr lang="en-US" smtClean="0"/>
              <a:t>42</a:t>
            </a:fld>
            <a:endParaRPr lang="en-US" dirty="0"/>
          </a:p>
        </p:txBody>
      </p:sp>
      <p:pic>
        <p:nvPicPr>
          <p:cNvPr id="14" name="Picture 13">
            <a:extLst>
              <a:ext uri="{FF2B5EF4-FFF2-40B4-BE49-F238E27FC236}">
                <a16:creationId xmlns:a16="http://schemas.microsoft.com/office/drawing/2014/main" id="{38FC00CC-AF5F-EFDF-8CE1-26A8228EA32C}"/>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9" name="TextBox 8">
            <a:extLst>
              <a:ext uri="{FF2B5EF4-FFF2-40B4-BE49-F238E27FC236}">
                <a16:creationId xmlns:a16="http://schemas.microsoft.com/office/drawing/2014/main" id="{EBCD8BD9-3934-2B7F-E6D6-0FCD1050A96B}"/>
              </a:ext>
            </a:extLst>
          </p:cNvPr>
          <p:cNvSpPr txBox="1"/>
          <p:nvPr/>
        </p:nvSpPr>
        <p:spPr>
          <a:xfrm>
            <a:off x="1144843" y="1687246"/>
            <a:ext cx="11047157" cy="4993675"/>
          </a:xfrm>
          <a:prstGeom prst="rect">
            <a:avLst/>
          </a:prstGeom>
          <a:noFill/>
        </p:spPr>
        <p:txBody>
          <a:bodyPr wrap="square" rtlCol="0">
            <a:spAutoFit/>
          </a:bodyPr>
          <a:lstStyle/>
          <a:p>
            <a:pPr marL="285750" lvl="0" indent="-285750">
              <a:buFont typeface="Arial" panose="020B0604020202020204" pitchFamily="34" charset="0"/>
              <a:buChar char="•"/>
            </a:pPr>
            <a:r>
              <a:rPr lang="en-US" sz="1400" dirty="0"/>
              <a:t>Use of Artificial Intelligence (AI):</a:t>
            </a:r>
            <a:endParaRPr lang="en-US" sz="900" dirty="0"/>
          </a:p>
          <a:p>
            <a:r>
              <a:rPr lang="en-US" sz="1000" b="1" dirty="0"/>
              <a:t> </a:t>
            </a:r>
            <a:endParaRPr lang="en-US" sz="1600" dirty="0"/>
          </a:p>
          <a:p>
            <a:pPr marL="742950" lvl="1" indent="-285750">
              <a:buFont typeface="Arial" panose="020B0604020202020204" pitchFamily="34" charset="0"/>
              <a:buChar char="•"/>
            </a:pPr>
            <a:r>
              <a:rPr lang="en-US" sz="1400" b="1" dirty="0"/>
              <a:t>Use AI in a purposeful manner that reflets the team’s reasoning, content ownership, and insights. </a:t>
            </a:r>
            <a:r>
              <a:rPr lang="en-US" sz="1400" dirty="0"/>
              <a:t>  </a:t>
            </a:r>
            <a:endParaRPr lang="en-US" sz="1000" dirty="0"/>
          </a:p>
          <a:p>
            <a:r>
              <a:rPr lang="en-US" sz="1050" b="1" dirty="0"/>
              <a:t> </a:t>
            </a:r>
            <a:endParaRPr lang="en-US" sz="1600" dirty="0"/>
          </a:p>
          <a:p>
            <a:pPr marL="742950" lvl="1" indent="-285750">
              <a:buFont typeface="Arial" panose="020B0604020202020204" pitchFamily="34" charset="0"/>
              <a:buChar char="•"/>
            </a:pPr>
            <a:r>
              <a:rPr lang="en-US" sz="1400" b="1" dirty="0"/>
              <a:t>Teams are not allowed to use AI (or agents) to create the machine design or generate the portfolio</a:t>
            </a:r>
            <a:r>
              <a:rPr lang="en-US" sz="1400" dirty="0"/>
              <a:t>.</a:t>
            </a:r>
            <a:endParaRPr lang="en-US" sz="1200" dirty="0"/>
          </a:p>
          <a:p>
            <a:pPr marL="285750" lvl="0" indent="-285750">
              <a:buFont typeface="Arial" panose="020B0604020202020204" pitchFamily="34" charset="0"/>
              <a:buChar char="•"/>
            </a:pPr>
            <a:endParaRPr lang="en-US" sz="1600"/>
          </a:p>
          <a:p>
            <a:pPr marL="285750" lvl="0" indent="-285750">
              <a:buFont typeface="Arial" panose="020B0604020202020204" pitchFamily="34" charset="0"/>
              <a:buChar char="•"/>
            </a:pPr>
            <a:r>
              <a:rPr lang="en-US" sz="1600"/>
              <a:t>Demonstrate </a:t>
            </a:r>
            <a:r>
              <a:rPr lang="en-US" sz="1600" b="1" dirty="0"/>
              <a:t>SAFE behavior</a:t>
            </a:r>
            <a:r>
              <a:rPr lang="en-US" sz="1600" dirty="0"/>
              <a:t>; unsafe behavior can hurt you, the team, and others.</a:t>
            </a:r>
            <a:endParaRPr lang="en-US" sz="1400" dirty="0"/>
          </a:p>
          <a:p>
            <a:r>
              <a:rPr lang="en-US" sz="1600" dirty="0"/>
              <a:t> </a:t>
            </a:r>
            <a:endParaRPr lang="en-US" sz="1400" dirty="0"/>
          </a:p>
          <a:p>
            <a:pPr marL="285750" lvl="0" indent="-285750">
              <a:buFont typeface="Arial" panose="020B0604020202020204" pitchFamily="34" charset="0"/>
              <a:buChar char="•"/>
            </a:pPr>
            <a:r>
              <a:rPr lang="en-US" sz="1600" dirty="0"/>
              <a:t>Use only the materials and tools provided in your kits, outside materials and tools are not allowed.</a:t>
            </a:r>
            <a:endParaRPr lang="en-US" sz="1400" dirty="0"/>
          </a:p>
          <a:p>
            <a:r>
              <a:rPr lang="en-US" sz="1600" dirty="0"/>
              <a:t> </a:t>
            </a:r>
            <a:endParaRPr lang="en-US" sz="1400" dirty="0"/>
          </a:p>
          <a:p>
            <a:pPr marL="285750" lvl="0" indent="-285750">
              <a:buFont typeface="Arial" panose="020B0604020202020204" pitchFamily="34" charset="0"/>
              <a:buChar char="•"/>
            </a:pPr>
            <a:r>
              <a:rPr lang="en-US" sz="1600" dirty="0"/>
              <a:t>All movements of the device MUST be controlled using fluid power.</a:t>
            </a:r>
            <a:endParaRPr lang="en-US" sz="1400" dirty="0"/>
          </a:p>
          <a:p>
            <a:r>
              <a:rPr lang="en-US" sz="1600" dirty="0"/>
              <a:t> </a:t>
            </a:r>
            <a:endParaRPr lang="en-US" sz="1400" dirty="0"/>
          </a:p>
          <a:p>
            <a:pPr marL="285750" lvl="0" indent="-285750">
              <a:buFont typeface="Arial" panose="020B0604020202020204" pitchFamily="34" charset="0"/>
              <a:buChar char="•"/>
            </a:pPr>
            <a:r>
              <a:rPr lang="en-US" sz="1600" dirty="0"/>
              <a:t>If a team moves / powers its machine by hand or IN ANY OTHER WAY, the team will receive zero points for its “moving object” scores on the Challenge Board.</a:t>
            </a:r>
            <a:endParaRPr lang="en-US" sz="1400" dirty="0"/>
          </a:p>
          <a:p>
            <a:r>
              <a:rPr lang="en-US" sz="1600" dirty="0"/>
              <a:t> </a:t>
            </a:r>
            <a:endParaRPr lang="en-US" sz="1400" dirty="0"/>
          </a:p>
          <a:p>
            <a:pPr marL="285750" lvl="0" indent="-285750">
              <a:buFont typeface="Arial" panose="020B0604020202020204" pitchFamily="34" charset="0"/>
              <a:buChar char="•"/>
            </a:pPr>
            <a:r>
              <a:rPr lang="en-US" sz="1600" dirty="0"/>
              <a:t>If a team creates a machine that only works when </a:t>
            </a:r>
            <a:r>
              <a:rPr lang="en-US" sz="1600" b="1" dirty="0"/>
              <a:t>stabilized by hand(s), </a:t>
            </a:r>
            <a:r>
              <a:rPr lang="en-US" sz="1600" dirty="0"/>
              <a:t>only 50% of the Challenge Board points will count. </a:t>
            </a:r>
            <a:endParaRPr lang="en-US" sz="1400" dirty="0"/>
          </a:p>
          <a:p>
            <a:r>
              <a:rPr lang="en-US" sz="1600" dirty="0"/>
              <a:t> </a:t>
            </a:r>
            <a:endParaRPr lang="en-US" sz="1400" dirty="0"/>
          </a:p>
          <a:p>
            <a:pPr marL="285750" lvl="0" indent="-285750">
              <a:buFont typeface="Arial" panose="020B0604020202020204" pitchFamily="34" charset="0"/>
              <a:buChar char="•"/>
            </a:pPr>
            <a:r>
              <a:rPr lang="en-US" sz="1600" dirty="0"/>
              <a:t>If your machine breaks during the 2-minute competition, </a:t>
            </a:r>
            <a:r>
              <a:rPr lang="en-US" sz="1600" b="1" dirty="0"/>
              <a:t>the team can attempt to repair it</a:t>
            </a:r>
            <a:r>
              <a:rPr lang="en-US" sz="1600" dirty="0"/>
              <a:t> </a:t>
            </a:r>
            <a:r>
              <a:rPr lang="en-US" sz="1600" b="1" dirty="0"/>
              <a:t>during the remaining time</a:t>
            </a:r>
            <a:r>
              <a:rPr lang="en-US" sz="1600" dirty="0"/>
              <a:t>, but all subsequent “moving object” points will be reduced by 50%. </a:t>
            </a:r>
            <a:endParaRPr lang="en-US" sz="1400" dirty="0"/>
          </a:p>
          <a:p>
            <a:r>
              <a:rPr lang="en-US" sz="1600" dirty="0"/>
              <a:t> </a:t>
            </a:r>
            <a:endParaRPr lang="en-US" sz="1400" dirty="0"/>
          </a:p>
          <a:p>
            <a:pPr marL="285750" lvl="0" indent="-285750">
              <a:buFont typeface="Arial" panose="020B0604020202020204" pitchFamily="34" charset="0"/>
              <a:buChar char="•"/>
            </a:pPr>
            <a:r>
              <a:rPr lang="en-US" sz="1600" dirty="0"/>
              <a:t>The Judges’ decisions are final.</a:t>
            </a:r>
          </a:p>
        </p:txBody>
      </p:sp>
    </p:spTree>
    <p:extLst>
      <p:ext uri="{BB962C8B-B14F-4D97-AF65-F5344CB8AC3E}">
        <p14:creationId xmlns:p14="http://schemas.microsoft.com/office/powerpoint/2010/main" val="25469042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19DA2-12FA-E2D4-6C74-4CF615C6C090}"/>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81B245E-858B-675B-C9BE-3C65D912F01C}"/>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8BE296AF-23F3-03BC-ACC4-B0B149A82AF8}"/>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Quiz About Challenge Day  </a:t>
            </a:r>
            <a:endParaRPr lang="en-US" sz="4000" dirty="0">
              <a:solidFill>
                <a:srgbClr val="026E94"/>
              </a:solidFill>
            </a:endParaRPr>
          </a:p>
        </p:txBody>
      </p:sp>
      <p:pic>
        <p:nvPicPr>
          <p:cNvPr id="3" name="Picture 2">
            <a:extLst>
              <a:ext uri="{FF2B5EF4-FFF2-40B4-BE49-F238E27FC236}">
                <a16:creationId xmlns:a16="http://schemas.microsoft.com/office/drawing/2014/main" id="{735AE389-7881-AD8B-FCE3-676DB10FD7F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8D598DE0-7187-481E-101F-7AF08ACCD559}"/>
              </a:ext>
            </a:extLst>
          </p:cNvPr>
          <p:cNvSpPr>
            <a:spLocks noGrp="1"/>
          </p:cNvSpPr>
          <p:nvPr>
            <p:ph type="sldNum" sz="quarter" idx="12"/>
          </p:nvPr>
        </p:nvSpPr>
        <p:spPr/>
        <p:txBody>
          <a:bodyPr/>
          <a:lstStyle/>
          <a:p>
            <a:fld id="{39BD814E-7CDF-41AD-A6E1-A6E373A177BB}" type="slidenum">
              <a:rPr lang="en-US" smtClean="0"/>
              <a:t>43</a:t>
            </a:fld>
            <a:endParaRPr lang="en-US" dirty="0"/>
          </a:p>
        </p:txBody>
      </p:sp>
      <p:pic>
        <p:nvPicPr>
          <p:cNvPr id="14" name="Picture 13">
            <a:extLst>
              <a:ext uri="{FF2B5EF4-FFF2-40B4-BE49-F238E27FC236}">
                <a16:creationId xmlns:a16="http://schemas.microsoft.com/office/drawing/2014/main" id="{1521C839-9BC7-1D14-33C3-8F1FA6349702}"/>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TextBox 6">
            <a:extLst>
              <a:ext uri="{FF2B5EF4-FFF2-40B4-BE49-F238E27FC236}">
                <a16:creationId xmlns:a16="http://schemas.microsoft.com/office/drawing/2014/main" id="{C325D722-0F5B-E2DF-5F39-A23B41F9BD53}"/>
              </a:ext>
            </a:extLst>
          </p:cNvPr>
          <p:cNvSpPr txBox="1"/>
          <p:nvPr/>
        </p:nvSpPr>
        <p:spPr>
          <a:xfrm>
            <a:off x="979744" y="1843950"/>
            <a:ext cx="10767756" cy="4154984"/>
          </a:xfrm>
          <a:prstGeom prst="rect">
            <a:avLst/>
          </a:prstGeom>
          <a:noFill/>
        </p:spPr>
        <p:txBody>
          <a:bodyPr wrap="square" rtlCol="0">
            <a:spAutoFit/>
          </a:bodyPr>
          <a:lstStyle/>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How many Team Portfolios does each team  need to bring to Challenge Day?</a:t>
            </a:r>
          </a:p>
          <a:p>
            <a:pPr marL="457200" indent="-457200">
              <a:buFont typeface="+mj-lt"/>
              <a:buAutoNum type="arabicPeriod"/>
            </a:pP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Why do the destination tiers on the Challenge Board have different point values?</a:t>
            </a:r>
          </a:p>
          <a:p>
            <a:pPr marL="457200" indent="-457200">
              <a:buFont typeface="+mj-lt"/>
              <a:buAutoNum type="arabicPeriod"/>
            </a:pP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What if machine only works when stabilized by hand on the Competition Board?</a:t>
            </a:r>
          </a:p>
          <a:p>
            <a:pPr marL="457200" indent="-457200">
              <a:buFont typeface="+mj-lt"/>
              <a:buAutoNum type="arabicPeriod"/>
            </a:pP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How much total time does each team get on the Competition Board? </a:t>
            </a:r>
          </a:p>
          <a:p>
            <a:pPr marL="457200" indent="-457200">
              <a:buFont typeface="+mj-lt"/>
              <a:buAutoNum type="arabicPeriod"/>
            </a:pP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What tools / materials can you use to build your device on Challenge Day?</a:t>
            </a:r>
          </a:p>
          <a:p>
            <a:pPr marL="457200" indent="-457200">
              <a:buFont typeface="+mj-lt"/>
              <a:buAutoNum type="arabicPeriod"/>
            </a:pP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Why is the portfolio so important?</a:t>
            </a:r>
          </a:p>
        </p:txBody>
      </p:sp>
    </p:spTree>
    <p:extLst>
      <p:ext uri="{BB962C8B-B14F-4D97-AF65-F5344CB8AC3E}">
        <p14:creationId xmlns:p14="http://schemas.microsoft.com/office/powerpoint/2010/main" val="18936589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0B87D-3EE7-6A4A-790B-EA42C139A6B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7EB5804-90A3-4EDE-35EB-8F0CEA528C29}"/>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393" y="5"/>
            <a:ext cx="12187231" cy="6858000"/>
          </a:xfrm>
          <a:prstGeom prst="rect">
            <a:avLst/>
          </a:prstGeom>
        </p:spPr>
      </p:pic>
      <p:pic>
        <p:nvPicPr>
          <p:cNvPr id="2" name="Picture 1" descr="A black background with text&#10;&#10;Description automatically generated">
            <a:extLst>
              <a:ext uri="{FF2B5EF4-FFF2-40B4-BE49-F238E27FC236}">
                <a16:creationId xmlns:a16="http://schemas.microsoft.com/office/drawing/2014/main" id="{884D4F94-D0AC-4FB4-7326-10B259D9C2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3500" y="441801"/>
            <a:ext cx="5318907" cy="2758598"/>
          </a:xfrm>
          <a:prstGeom prst="rect">
            <a:avLst/>
          </a:prstGeom>
        </p:spPr>
      </p:pic>
      <p:sp>
        <p:nvSpPr>
          <p:cNvPr id="3" name="Slide Number Placeholder 2">
            <a:extLst>
              <a:ext uri="{FF2B5EF4-FFF2-40B4-BE49-F238E27FC236}">
                <a16:creationId xmlns:a16="http://schemas.microsoft.com/office/drawing/2014/main" id="{D3D804F7-264A-2611-35F9-BE76210F7803}"/>
              </a:ext>
            </a:extLst>
          </p:cNvPr>
          <p:cNvSpPr>
            <a:spLocks noGrp="1"/>
          </p:cNvSpPr>
          <p:nvPr>
            <p:ph type="sldNum" sz="quarter" idx="12"/>
          </p:nvPr>
        </p:nvSpPr>
        <p:spPr/>
        <p:txBody>
          <a:bodyPr/>
          <a:lstStyle/>
          <a:p>
            <a:fld id="{39BD814E-7CDF-41AD-A6E1-A6E373A177BB}" type="slidenum">
              <a:rPr lang="en-US" smtClean="0"/>
              <a:t>44</a:t>
            </a:fld>
            <a:endParaRPr lang="en-US" dirty="0"/>
          </a:p>
        </p:txBody>
      </p:sp>
      <p:sp>
        <p:nvSpPr>
          <p:cNvPr id="6" name="TextBox 5">
            <a:extLst>
              <a:ext uri="{FF2B5EF4-FFF2-40B4-BE49-F238E27FC236}">
                <a16:creationId xmlns:a16="http://schemas.microsoft.com/office/drawing/2014/main" id="{1CEAE5C0-23A7-6E39-3C92-6B76558B233B}"/>
              </a:ext>
            </a:extLst>
          </p:cNvPr>
          <p:cNvSpPr txBox="1"/>
          <p:nvPr/>
        </p:nvSpPr>
        <p:spPr>
          <a:xfrm>
            <a:off x="7410734" y="4121624"/>
            <a:ext cx="4107976" cy="369332"/>
          </a:xfrm>
          <a:prstGeom prst="rect">
            <a:avLst/>
          </a:prstGeom>
          <a:noFill/>
        </p:spPr>
        <p:txBody>
          <a:bodyPr wrap="square" rtlCol="0">
            <a:spAutoFit/>
          </a:bodyPr>
          <a:lstStyle/>
          <a:p>
            <a:r>
              <a:rPr lang="en-US" dirty="0"/>
              <a:t>Add Host, Sponsor, &amp; Volunteer logos </a:t>
            </a:r>
          </a:p>
        </p:txBody>
      </p:sp>
    </p:spTree>
    <p:extLst>
      <p:ext uri="{BB962C8B-B14F-4D97-AF65-F5344CB8AC3E}">
        <p14:creationId xmlns:p14="http://schemas.microsoft.com/office/powerpoint/2010/main" val="33590646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8920</TotalTime>
  <Words>5533</Words>
  <Application>Microsoft Office PowerPoint</Application>
  <PresentationFormat>Widescreen</PresentationFormat>
  <Paragraphs>761</Paragraphs>
  <Slides>44</Slides>
  <Notes>44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44</vt:i4>
      </vt:variant>
    </vt:vector>
  </HeadingPairs>
  <TitlesOfParts>
    <vt:vector size="55" baseType="lpstr">
      <vt:lpstr>ＭＳ Ｐゴシック</vt:lpstr>
      <vt:lpstr>Arial</vt:lpstr>
      <vt:lpstr>Arial Nova</vt:lpstr>
      <vt:lpstr>Calibri</vt:lpstr>
      <vt:lpstr>Calibri Light</vt:lpstr>
      <vt:lpstr>Franklin Gothic Medium</vt:lpstr>
      <vt:lpstr>Times New Roman</vt:lpstr>
      <vt:lpstr>Trebuchet MS</vt:lpstr>
      <vt:lpstr>Verdana</vt:lpstr>
      <vt:lpstr>Office Theme</vt:lpstr>
      <vt:lpstr>1_Office Theme</vt:lpstr>
      <vt:lpstr>PowerPoint Presentation</vt:lpstr>
      <vt:lpstr>Agenda</vt:lpstr>
      <vt:lpstr>Meet Your Hosts, Volunteers, Etc.</vt:lpstr>
      <vt:lpstr>About the NFPA</vt:lpstr>
      <vt:lpstr>Workshop Day Agenda</vt:lpstr>
      <vt:lpstr>Housekeeping / Important Information</vt:lpstr>
      <vt:lpstr>Workshop Day Objectives</vt:lpstr>
      <vt:lpstr>Fluid Power Action Challenge </vt:lpstr>
      <vt:lpstr>Challenge Board Waterfall Drop Zone  </vt:lpstr>
      <vt:lpstr>Fluid Power Overview</vt:lpstr>
      <vt:lpstr>Industries Using Fluid Power</vt:lpstr>
      <vt:lpstr>Pascal’s Law &amp; Mechanical Advantage</vt:lpstr>
      <vt:lpstr>Pascal’s Law In Action</vt:lpstr>
      <vt:lpstr>Fluid Power Career Examples</vt:lpstr>
      <vt:lpstr>PowerPoint Presentation</vt:lpstr>
      <vt:lpstr>Kit Build Exercise Overview </vt:lpstr>
      <vt:lpstr>Using Wood Glue &amp; Paper Gussets </vt:lpstr>
      <vt:lpstr>Tools Needed from Tool Kit </vt:lpstr>
      <vt:lpstr>PowerPoint Presentation</vt:lpstr>
      <vt:lpstr>PowerPoint Presentation</vt:lpstr>
      <vt:lpstr>Behave Safely! </vt:lpstr>
      <vt:lpstr>Hand Tool Kit Content Overview </vt:lpstr>
      <vt:lpstr>Hand Tool Demonstration </vt:lpstr>
      <vt:lpstr>Hand Drill Demonstration </vt:lpstr>
      <vt:lpstr>PowerPoint Presentation</vt:lpstr>
      <vt:lpstr>Team Portfolio Overview </vt:lpstr>
      <vt:lpstr>Team Portfolio &amp; AI Use  </vt:lpstr>
      <vt:lpstr>Portfolio Orthographic &amp; Isometric Drawings  </vt:lpstr>
      <vt:lpstr>Machine Construction: Structural Strength  </vt:lpstr>
      <vt:lpstr>Machine Construction Tips Structural Strength Continued  </vt:lpstr>
      <vt:lpstr>Machine Construction Tips Structural Stability  </vt:lpstr>
      <vt:lpstr>Machine Construction Tips Structural Stability  </vt:lpstr>
      <vt:lpstr>Prototype Machine Design Process  </vt:lpstr>
      <vt:lpstr>Machine Construction Tips  </vt:lpstr>
      <vt:lpstr>Machine Construction Tips Base Block &amp; 4” Squares  </vt:lpstr>
      <vt:lpstr>Prototype Machine Construction Tips  </vt:lpstr>
      <vt:lpstr>PowerPoint Presentation</vt:lpstr>
      <vt:lpstr>Preparation for Challenge Day </vt:lpstr>
      <vt:lpstr>‘26-’27 Challenge Day – Waterfall Drop Zone Board </vt:lpstr>
      <vt:lpstr>Waterfall Drop Zone Challenge Board </vt:lpstr>
      <vt:lpstr>Example of a Finished Machine </vt:lpstr>
      <vt:lpstr>Fluid Power Action Challenge Rules</vt:lpstr>
      <vt:lpstr>Quiz About Challenge Day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 !</dc:creator>
  <cp:lastModifiedBy>James Foster</cp:lastModifiedBy>
  <cp:revision>345</cp:revision>
  <dcterms:created xsi:type="dcterms:W3CDTF">2022-08-26T14:10:44Z</dcterms:created>
  <dcterms:modified xsi:type="dcterms:W3CDTF">2026-09-25T16:11:09Z</dcterms:modified>
</cp:coreProperties>
</file>