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9"/>
  </p:notesMasterIdLst>
  <p:sldIdLst>
    <p:sldId id="257" r:id="rId6"/>
    <p:sldId id="259" r:id="rId7"/>
    <p:sldId id="263" r:id="rId8"/>
    <p:sldId id="258" r:id="rId9"/>
    <p:sldId id="265" r:id="rId10"/>
    <p:sldId id="266" r:id="rId11"/>
    <p:sldId id="267" r:id="rId12"/>
    <p:sldId id="268" r:id="rId13"/>
    <p:sldId id="269" r:id="rId14"/>
    <p:sldId id="271" r:id="rId15"/>
    <p:sldId id="276" r:id="rId16"/>
    <p:sldId id="270" r:id="rId17"/>
    <p:sldId id="273"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51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Zignego" userId="9ccc84ad-a520-4ffd-ab4c-58ae93f1fd10" providerId="ADAL" clId="{86454FFB-A49F-43E9-92D3-6908D18975B9}"/>
    <pc:docChg chg="custSel delSld modSld">
      <pc:chgData name="Amy Zignego" userId="9ccc84ad-a520-4ffd-ab4c-58ae93f1fd10" providerId="ADAL" clId="{86454FFB-A49F-43E9-92D3-6908D18975B9}" dt="2021-12-21T18:15:09.507" v="2" actId="47"/>
      <pc:docMkLst>
        <pc:docMk/>
      </pc:docMkLst>
      <pc:sldChg chg="modSp del mod">
        <pc:chgData name="Amy Zignego" userId="9ccc84ad-a520-4ffd-ab4c-58ae93f1fd10" providerId="ADAL" clId="{86454FFB-A49F-43E9-92D3-6908D18975B9}" dt="2021-12-21T18:15:09.507" v="2" actId="47"/>
        <pc:sldMkLst>
          <pc:docMk/>
          <pc:sldMk cId="1599890566" sldId="261"/>
        </pc:sldMkLst>
        <pc:spChg chg="mod">
          <ac:chgData name="Amy Zignego" userId="9ccc84ad-a520-4ffd-ab4c-58ae93f1fd10" providerId="ADAL" clId="{86454FFB-A49F-43E9-92D3-6908D18975B9}" dt="2021-12-21T18:15:04.560" v="1" actId="27636"/>
          <ac:spMkLst>
            <pc:docMk/>
            <pc:sldMk cId="1599890566" sldId="261"/>
            <ac:spMk id="3" creationId="{37556ECF-7888-4DF7-9960-101B7792CF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D92BA0-7252-4ABB-9A37-566BC3EBF4D5}" type="datetimeFigureOut">
              <a:rPr lang="en-US" smtClean="0"/>
              <a:pPr/>
              <a:t>12/21/2021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B5333C4-A522-4C63-A47B-342D6C23645D}" type="slidenum">
              <a:rPr lang="en-US" smtClean="0"/>
              <a:pPr/>
              <a:t>‹#›</a:t>
            </a:fld>
            <a:endParaRPr lang="en-US"/>
          </a:p>
        </p:txBody>
      </p:sp>
    </p:spTree>
    <p:extLst>
      <p:ext uri="{BB962C8B-B14F-4D97-AF65-F5344CB8AC3E}">
        <p14:creationId xmlns:p14="http://schemas.microsoft.com/office/powerpoint/2010/main" val="323602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000" b="1">
                <a:solidFill>
                  <a:schemeClr val="tx1"/>
                </a:solidFill>
                <a:effectLst>
                  <a:outerShdw blurRad="38100" dist="38100" dir="2700000" algn="tl">
                    <a:srgbClr val="000000">
                      <a:alpha val="43137"/>
                    </a:srgbClr>
                  </a:outerShdw>
                </a:effectLst>
              </a:defRPr>
            </a:lvl1pPr>
          </a:lstStyle>
          <a:p>
            <a:r>
              <a:rPr lang="en-US" dirty="0"/>
              <a:t>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Jan 2009</a:t>
            </a:r>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 2009</a:t>
            </a:r>
          </a:p>
        </p:txBody>
      </p:sp>
      <p:sp>
        <p:nvSpPr>
          <p:cNvPr id="8" name="Footer Placeholder 7"/>
          <p:cNvSpPr>
            <a:spLocks noGrp="1"/>
          </p:cNvSpPr>
          <p:nvPr>
            <p:ph type="ftr" sz="quarter" idx="11"/>
          </p:nvPr>
        </p:nvSpPr>
        <p:spPr/>
        <p:txBody>
          <a:bodyPr/>
          <a:lstStyle/>
          <a:p>
            <a:r>
              <a:rPr lang="en-US"/>
              <a:t>Confidential</a:t>
            </a:r>
          </a:p>
        </p:txBody>
      </p:sp>
      <p:sp>
        <p:nvSpPr>
          <p:cNvPr id="9" name="Slide Number Placeholder 8"/>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 2009</a:t>
            </a:r>
          </a:p>
        </p:txBody>
      </p:sp>
      <p:sp>
        <p:nvSpPr>
          <p:cNvPr id="3" name="Footer Placeholder 2"/>
          <p:cNvSpPr>
            <a:spLocks noGrp="1"/>
          </p:cNvSpPr>
          <p:nvPr>
            <p:ph type="ftr" sz="quarter" idx="11"/>
          </p:nvPr>
        </p:nvSpPr>
        <p:spPr/>
        <p:txBody>
          <a:bodyPr/>
          <a:lstStyle/>
          <a:p>
            <a:r>
              <a:rPr lang="en-US"/>
              <a:t>Confidential</a:t>
            </a:r>
          </a:p>
        </p:txBody>
      </p:sp>
      <p:sp>
        <p:nvSpPr>
          <p:cNvPr id="4" name="Slide Number Placeholder 3"/>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
        <p:nvSpPr>
          <p:cNvPr id="8" name="Date Placeholder 7"/>
          <p:cNvSpPr>
            <a:spLocks noGrp="1"/>
          </p:cNvSpPr>
          <p:nvPr>
            <p:ph type="dt" sz="half" idx="10"/>
          </p:nvPr>
        </p:nvSpPr>
        <p:spPr/>
        <p:txBody>
          <a:bodyPr/>
          <a:lstStyle/>
          <a:p>
            <a:r>
              <a:rPr lang="en-US"/>
              <a:t>Jan 2009</a:t>
            </a:r>
            <a:endParaRPr lang="en-US" dirty="0"/>
          </a:p>
        </p:txBody>
      </p:sp>
      <p:sp>
        <p:nvSpPr>
          <p:cNvPr id="9" name="Slide Number Placeholder 8"/>
          <p:cNvSpPr>
            <a:spLocks noGrp="1"/>
          </p:cNvSpPr>
          <p:nvPr>
            <p:ph type="sldNum" sz="quarter" idx="11"/>
          </p:nvPr>
        </p:nvSpPr>
        <p:spPr/>
        <p:txBody>
          <a:bodyPr/>
          <a:lstStyle/>
          <a:p>
            <a:fld id="{E457E47C-5F1C-4E4B-BDC8-01150E7A79A3}" type="slidenum">
              <a:rPr lang="en-US" smtClean="0"/>
              <a:pPr/>
              <a:t>‹#›</a:t>
            </a:fld>
            <a:endParaRPr lang="en-US" dirty="0"/>
          </a:p>
        </p:txBody>
      </p:sp>
      <p:cxnSp>
        <p:nvCxnSpPr>
          <p:cNvPr id="12" name="Straight Connector 11"/>
          <p:cNvCxnSpPr>
            <a:stCxn id="8" idx="1"/>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3"/>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37939B5-EB62-4A79-8D34-5F1C6FECD7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4954" y="5867400"/>
            <a:ext cx="1005993" cy="45680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Jan 2009</a:t>
            </a:r>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
        <p:nvSpPr>
          <p:cNvPr id="7" name="Title 6"/>
          <p:cNvSpPr txBox="1">
            <a:spLocks/>
          </p:cNvSpPr>
          <p:nvPr userDrawn="1"/>
        </p:nvSpPr>
        <p:spPr>
          <a:xfrm>
            <a:off x="152400" y="152400"/>
            <a:ext cx="8229600" cy="685800"/>
          </a:xfrm>
          <a:prstGeom prst="rect">
            <a:avLst/>
          </a:prstGeom>
        </p:spPr>
        <p:txBody>
          <a:bodyPr vert="horz" lIns="91440" tIns="45720" rIns="91440" bIns="45720" rtlCol="0" anchor="ctr">
            <a:normAutofit/>
          </a:bodyPr>
          <a:lstStyle>
            <a:lvl1pPr algn="l">
              <a:defRPr sz="2800" b="1">
                <a:solidFill>
                  <a:schemeClr val="bg1"/>
                </a:solidFill>
                <a:effectLs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mj-lt"/>
                <a:ea typeface="+mj-ea"/>
                <a:cs typeface="+mj-cs"/>
              </a:rPr>
              <a:t>Click to edit Master title style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85800"/>
            <a:ext cx="4038600" cy="5440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endParaRPr lang="en-US" dirty="0"/>
          </a:p>
        </p:txBody>
      </p:sp>
      <p:sp>
        <p:nvSpPr>
          <p:cNvPr id="7" name="Slide Number Placeholder 6"/>
          <p:cNvSpPr>
            <a:spLocks noGrp="1"/>
          </p:cNvSpPr>
          <p:nvPr>
            <p:ph type="sldNum" sz="quarter" idx="12"/>
          </p:nvPr>
        </p:nvSpPr>
        <p:spPr/>
        <p:txBody>
          <a:bodyPr/>
          <a:lstStyle/>
          <a:p>
            <a:fld id="{E457E47C-5F1C-4E4B-BDC8-01150E7A79A3}" type="slidenum">
              <a:rPr lang="en-US" smtClean="0"/>
              <a:pPr/>
              <a:t>‹#›</a:t>
            </a:fld>
            <a:endParaRPr lang="en-US"/>
          </a:p>
        </p:txBody>
      </p:sp>
      <p:sp>
        <p:nvSpPr>
          <p:cNvPr id="9"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1"/>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90601"/>
            <a:ext cx="4041775"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Jan 2009</a:t>
            </a:r>
          </a:p>
        </p:txBody>
      </p:sp>
      <p:sp>
        <p:nvSpPr>
          <p:cNvPr id="8" name="Footer Placeholder 7"/>
          <p:cNvSpPr>
            <a:spLocks noGrp="1"/>
          </p:cNvSpPr>
          <p:nvPr>
            <p:ph type="ftr" sz="quarter" idx="11"/>
          </p:nvPr>
        </p:nvSpPr>
        <p:spPr/>
        <p:txBody>
          <a:bodyPr/>
          <a:lstStyle/>
          <a:p>
            <a:r>
              <a:rPr lang="en-US"/>
              <a:t>Confidential</a:t>
            </a:r>
            <a:endParaRPr lang="en-US" dirty="0"/>
          </a:p>
        </p:txBody>
      </p:sp>
      <p:sp>
        <p:nvSpPr>
          <p:cNvPr id="9" name="Slide Number Placeholder 8"/>
          <p:cNvSpPr>
            <a:spLocks noGrp="1"/>
          </p:cNvSpPr>
          <p:nvPr>
            <p:ph type="sldNum" sz="quarter" idx="12"/>
          </p:nvPr>
        </p:nvSpPr>
        <p:spPr/>
        <p:txBody>
          <a:bodyPr/>
          <a:lstStyle/>
          <a:p>
            <a:fld id="{E457E47C-5F1C-4E4B-BDC8-01150E7A79A3}" type="slidenum">
              <a:rPr lang="en-US" smtClean="0"/>
              <a:pPr/>
              <a:t>‹#›</a:t>
            </a:fld>
            <a:endParaRPr lang="en-US"/>
          </a:p>
        </p:txBody>
      </p:sp>
      <p:sp>
        <p:nvSpPr>
          <p:cNvPr id="12"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endParaRPr lang="en-US" dirty="0"/>
          </a:p>
        </p:txBody>
      </p:sp>
      <p:sp>
        <p:nvSpPr>
          <p:cNvPr id="5" name="Slide Number Placeholder 4"/>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 2009</a:t>
            </a:r>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Slide Number Placeholder 3"/>
          <p:cNvSpPr>
            <a:spLocks noGrp="1"/>
          </p:cNvSpPr>
          <p:nvPr>
            <p:ph type="sldNum" sz="quarter" idx="12"/>
          </p:nvPr>
        </p:nvSpPr>
        <p:spPr/>
        <p:txBody>
          <a:bodyPr/>
          <a:lstStyle/>
          <a:p>
            <a:fld id="{E457E47C-5F1C-4E4B-BDC8-01150E7A79A3}" type="slidenum">
              <a:rPr lang="en-US" smtClean="0"/>
              <a:pPr/>
              <a:t>‹#›</a:t>
            </a:fld>
            <a:endParaRPr lang="en-US"/>
          </a:p>
        </p:txBody>
      </p:sp>
      <p:sp>
        <p:nvSpPr>
          <p:cNvPr id="5"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733800" cy="64135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r>
              <a:rPr lang="en-US"/>
              <a:t>Jan 2009</a:t>
            </a:r>
          </a:p>
        </p:txBody>
      </p:sp>
      <p:sp>
        <p:nvSpPr>
          <p:cNvPr id="15" name="Slide Number Placeholder 14"/>
          <p:cNvSpPr>
            <a:spLocks noGrp="1"/>
          </p:cNvSpPr>
          <p:nvPr>
            <p:ph type="sldNum" sz="quarter" idx="11"/>
          </p:nvPr>
        </p:nvSpPr>
        <p:spPr/>
        <p:txBody>
          <a:bodyPr/>
          <a:lstStyle/>
          <a:p>
            <a:fld id="{E457E47C-5F1C-4E4B-BDC8-01150E7A79A3}" type="slidenum">
              <a:rPr lang="en-US" smtClean="0"/>
              <a:pPr/>
              <a:t>‹#›</a:t>
            </a:fld>
            <a:endParaRPr lang="en-US"/>
          </a:p>
        </p:txBody>
      </p:sp>
      <p:sp>
        <p:nvSpPr>
          <p:cNvPr id="16" name="Footer Placeholder 15"/>
          <p:cNvSpPr>
            <a:spLocks noGrp="1"/>
          </p:cNvSpPr>
          <p:nvPr>
            <p:ph type="ftr" sz="quarter" idx="12"/>
          </p:nvPr>
        </p:nvSpPr>
        <p:spPr/>
        <p:txBody>
          <a:bodyPr/>
          <a:lstStyle/>
          <a:p>
            <a:r>
              <a:rPr lang="en-US"/>
              <a:t>Confidential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2619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990600"/>
            <a:ext cx="5486400"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endParaRPr lang="en-US" dirty="0"/>
          </a:p>
        </p:txBody>
      </p:sp>
      <p:sp>
        <p:nvSpPr>
          <p:cNvPr id="7" name="Slide Number Placeholder 6"/>
          <p:cNvSpPr>
            <a:spLocks noGrp="1"/>
          </p:cNvSpPr>
          <p:nvPr>
            <p:ph type="sldNum" sz="quarter" idx="12"/>
          </p:nvPr>
        </p:nvSpPr>
        <p:spPr/>
        <p:txBody>
          <a:bodyPr/>
          <a:lstStyle/>
          <a:p>
            <a:fld id="{E457E47C-5F1C-4E4B-BDC8-01150E7A79A3}" type="slidenum">
              <a:rPr lang="en-US" smtClean="0"/>
              <a:pPr/>
              <a:t>‹#›</a:t>
            </a:fld>
            <a:endParaRPr lang="en-US"/>
          </a:p>
        </p:txBody>
      </p:sp>
      <p:sp>
        <p:nvSpPr>
          <p:cNvPr id="8" name="Title 6"/>
          <p:cNvSpPr txBox="1">
            <a:spLocks/>
          </p:cNvSpPr>
          <p:nvPr userDrawn="1"/>
        </p:nvSpPr>
        <p:spPr>
          <a:xfrm>
            <a:off x="152400" y="152400"/>
            <a:ext cx="8229600" cy="685800"/>
          </a:xfrm>
          <a:prstGeom prst="rect">
            <a:avLst/>
          </a:prstGeom>
        </p:spPr>
        <p:txBody>
          <a:bodyPr vert="horz" lIns="91440" tIns="45720" rIns="91440" bIns="45720" rtlCol="0" anchor="ctr">
            <a:normAutofit/>
          </a:bodyPr>
          <a:lstStyle>
            <a:lvl1pPr algn="l">
              <a:defRPr sz="2800" b="1">
                <a:solidFill>
                  <a:schemeClr val="bg1"/>
                </a:solidFill>
                <a:effectLs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mj-lt"/>
                <a:ea typeface="+mj-ea"/>
                <a:cs typeface="+mj-cs"/>
              </a:rPr>
              <a:t>Click to edit Master title style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9144000" cy="914400"/>
          </a:xfrm>
          <a:prstGeom prst="rect">
            <a:avLst/>
          </a:prstGeom>
          <a:solidFill>
            <a:srgbClr val="007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7772400" cy="609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7E47C-5F1C-4E4B-BDC8-01150E7A79A3}" type="slidenum">
              <a:rPr lang="en-US" smtClean="0"/>
              <a:pPr/>
              <a:t>‹#›</a:t>
            </a:fld>
            <a:endParaRPr lang="en-US"/>
          </a:p>
        </p:txBody>
      </p:sp>
      <p:cxnSp>
        <p:nvCxnSpPr>
          <p:cNvPr id="7" name="Straight Connector 6"/>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PRICElogo.jpg"/>
          <p:cNvPicPr>
            <a:picLocks noChangeAspect="1"/>
          </p:cNvPicPr>
          <p:nvPr userDrawn="1"/>
        </p:nvPicPr>
        <p:blipFill>
          <a:blip r:embed="rId13" cstate="print"/>
          <a:srcRect t="30000" b="30000"/>
          <a:stretch>
            <a:fillRect/>
          </a:stretch>
        </p:blipFill>
        <p:spPr>
          <a:xfrm>
            <a:off x="2247900" y="6400800"/>
            <a:ext cx="876300" cy="350520"/>
          </a:xfrm>
          <a:prstGeom prst="rect">
            <a:avLst/>
          </a:prstGeom>
        </p:spPr>
      </p:pic>
      <p:pic>
        <p:nvPicPr>
          <p:cNvPr id="12" name="Picture 11" descr="PRICEtagline.gif"/>
          <p:cNvPicPr>
            <a:picLocks noChangeAspect="1"/>
          </p:cNvPicPr>
          <p:nvPr userDrawn="1"/>
        </p:nvPicPr>
        <p:blipFill>
          <a:blip r:embed="rId14"/>
          <a:stretch>
            <a:fillRect/>
          </a:stretch>
        </p:blipFill>
        <p:spPr>
          <a:xfrm>
            <a:off x="5334000" y="6324600"/>
            <a:ext cx="2133600" cy="387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68EA5-B16C-4F4E-B90A-F496365119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343400"/>
            <a:ext cx="7772400" cy="1470025"/>
          </a:xfrm>
        </p:spPr>
        <p:txBody>
          <a:bodyPr/>
          <a:lstStyle/>
          <a:p>
            <a:r>
              <a:rPr lang="en-US" dirty="0"/>
              <a:t>Originated by: Price Engineering</a:t>
            </a:r>
          </a:p>
        </p:txBody>
      </p:sp>
      <p:pic>
        <p:nvPicPr>
          <p:cNvPr id="8" name="Picture 7">
            <a:extLst>
              <a:ext uri="{FF2B5EF4-FFF2-40B4-BE49-F238E27FC236}">
                <a16:creationId xmlns:a16="http://schemas.microsoft.com/office/drawing/2014/main" id="{FE67A968-04CD-4B98-9D8D-83DE26990D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935" y="5813425"/>
            <a:ext cx="1005993" cy="456803"/>
          </a:xfrm>
          <a:prstGeom prst="rect">
            <a:avLst/>
          </a:prstGeom>
        </p:spPr>
      </p:pic>
      <p:pic>
        <p:nvPicPr>
          <p:cNvPr id="4" name="Picture 3" descr="A close-up of a machine&#10;&#10;Description automatically generated with low confidence">
            <a:extLst>
              <a:ext uri="{FF2B5EF4-FFF2-40B4-BE49-F238E27FC236}">
                <a16:creationId xmlns:a16="http://schemas.microsoft.com/office/drawing/2014/main" id="{9EF779A1-75F3-45F7-B6EF-D38A2E487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219200"/>
            <a:ext cx="4953000" cy="33025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Construction</a:t>
            </a:r>
            <a:r>
              <a:rPr lang="en-US" dirty="0"/>
              <a:t>: The powerful machines that dig, crush, level and move earth would be mere weaklings without the power of Fluid Power.</a:t>
            </a:r>
          </a:p>
          <a:p>
            <a:pPr marL="0" indent="0">
              <a:buNone/>
            </a:pPr>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10</a:t>
            </a:fld>
            <a:endParaRPr lang="en-US"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413" y="2099501"/>
            <a:ext cx="4371487" cy="315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3936514" cy="294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19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rPr>
              <a:t>Mobile Solutions</a:t>
            </a:r>
          </a:p>
        </p:txBody>
      </p:sp>
      <p:sp>
        <p:nvSpPr>
          <p:cNvPr id="4" name="Date Placeholder 3"/>
          <p:cNvSpPr>
            <a:spLocks noGrp="1"/>
          </p:cNvSpPr>
          <p:nvPr>
            <p:ph type="dt" sz="half" idx="10"/>
          </p:nvPr>
        </p:nvSpPr>
        <p:spPr/>
        <p:txBody>
          <a:bodyPr/>
          <a:lstStyle/>
          <a:p>
            <a:r>
              <a:rPr lang="en-US" dirty="0"/>
              <a:t>Dec 2012</a:t>
            </a:r>
          </a:p>
        </p:txBody>
      </p:sp>
      <p:sp>
        <p:nvSpPr>
          <p:cNvPr id="5" name="Slide Number Placeholder 4"/>
          <p:cNvSpPr>
            <a:spLocks noGrp="1"/>
          </p:cNvSpPr>
          <p:nvPr>
            <p:ph type="sldNum" sz="quarter" idx="12"/>
          </p:nvPr>
        </p:nvSpPr>
        <p:spPr/>
        <p:txBody>
          <a:bodyPr/>
          <a:lstStyle/>
          <a:p>
            <a:fld id="{E457E47C-5F1C-4E4B-BDC8-01150E7A79A3}" type="slidenum">
              <a:rPr lang="en-US" smtClean="0"/>
              <a:pPr/>
              <a:t>11</a:t>
            </a:fld>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99" y="1066800"/>
            <a:ext cx="4268065" cy="2819400"/>
          </a:xfrm>
          <a:prstGeom prst="rect">
            <a:avLst/>
          </a:prstGeom>
          <a:noFill/>
          <a:ln w="9525">
            <a:noFill/>
            <a:miter lim="800000"/>
            <a:headEnd/>
            <a:tailEnd/>
          </a:ln>
        </p:spPr>
      </p:pic>
      <p:pic>
        <p:nvPicPr>
          <p:cNvPr id="83" name="Picture 82" descr="Telemetrics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209800"/>
            <a:ext cx="4267200" cy="3410082"/>
          </a:xfrm>
          <a:prstGeom prst="rect">
            <a:avLst/>
          </a:prstGeom>
        </p:spPr>
      </p:pic>
      <p:sp>
        <p:nvSpPr>
          <p:cNvPr id="84" name="TextBox 83"/>
          <p:cNvSpPr txBox="1"/>
          <p:nvPr/>
        </p:nvSpPr>
        <p:spPr>
          <a:xfrm>
            <a:off x="457200" y="3962400"/>
            <a:ext cx="3810000" cy="1981200"/>
          </a:xfrm>
          <a:prstGeom prst="rect">
            <a:avLst/>
          </a:prstGeom>
        </p:spPr>
        <p:txBody>
          <a:bodyPr vert="horz" wrap="square" lIns="91440" tIns="45720" rIns="91440" bIns="45720" rtlCol="0" anchor="ctr">
            <a:noAutofit/>
          </a:bodyPr>
          <a:lstStyle/>
          <a:p>
            <a:pPr>
              <a:spcBef>
                <a:spcPct val="0"/>
              </a:spcBef>
            </a:pPr>
            <a:r>
              <a:rPr lang="en-US" sz="1400" dirty="0"/>
              <a:t>The Mobile Division at Price Engineering has the experience needed to help clients solve tough applications in the world of mobile equipment. Tough environments in markets like: Construction, Agriculture, Concrete, Marine, Mining, Forestry and Railway. We can help you successfully implement robust, versatile products and designed platforms utilizing CAN, </a:t>
            </a:r>
            <a:r>
              <a:rPr lang="en-US" sz="1400" dirty="0" err="1"/>
              <a:t>CANopen</a:t>
            </a:r>
            <a:r>
              <a:rPr lang="en-US" sz="1400" dirty="0"/>
              <a:t>,</a:t>
            </a:r>
          </a:p>
          <a:p>
            <a:pPr>
              <a:spcBef>
                <a:spcPct val="0"/>
              </a:spcBef>
            </a:pPr>
            <a:r>
              <a:rPr lang="en-US" sz="1400" dirty="0"/>
              <a:t>CAN J-1939. </a:t>
            </a:r>
            <a:endParaRPr kumimoji="0" lang="en-US" sz="14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85" name="TextBox 84"/>
          <p:cNvSpPr txBox="1"/>
          <p:nvPr/>
        </p:nvSpPr>
        <p:spPr>
          <a:xfrm>
            <a:off x="5029200" y="1447800"/>
            <a:ext cx="3505200" cy="533400"/>
          </a:xfrm>
          <a:prstGeom prst="rect">
            <a:avLst/>
          </a:prstGeom>
        </p:spPr>
        <p:txBody>
          <a:bodyPr vert="horz" wrap="square" lIns="91440" tIns="45720" rIns="91440" bIns="45720" rtlCol="0" anchor="ctr">
            <a:normAutofit fontScale="62500" lnSpcReduction="20000"/>
          </a:bodyPr>
          <a:lstStyle/>
          <a:p>
            <a:pPr>
              <a:spcBef>
                <a:spcPct val="0"/>
              </a:spcBef>
            </a:pPr>
            <a:r>
              <a:rPr lang="en-US" sz="2400" b="1" dirty="0"/>
              <a:t>Designs focused on a more productive, intelligent and reliable machine.</a:t>
            </a:r>
            <a:endParaRPr kumimoji="0" lang="en-US" sz="24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86" name="TextBox 85"/>
          <p:cNvSpPr txBox="1"/>
          <p:nvPr/>
        </p:nvSpPr>
        <p:spPr>
          <a:xfrm>
            <a:off x="1066800" y="533400"/>
            <a:ext cx="6781800" cy="381000"/>
          </a:xfrm>
          <a:prstGeom prst="rect">
            <a:avLst/>
          </a:prstGeom>
        </p:spPr>
        <p:txBody>
          <a:bodyPr vert="horz" wrap="squar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b="1" noProof="0" dirty="0">
                <a:solidFill>
                  <a:schemeClr val="bg1">
                    <a:lumMod val="75000"/>
                  </a:schemeClr>
                </a:solidFill>
                <a:latin typeface="+mj-lt"/>
                <a:ea typeface="+mj-ea"/>
                <a:cs typeface="+mj-cs"/>
              </a:rPr>
              <a:t>CAN Networked Automation, Control &amp; Remote Monitoring</a:t>
            </a:r>
            <a:endParaRPr kumimoji="0" lang="en-US" sz="24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pic>
        <p:nvPicPr>
          <p:cNvPr id="10" name="Picture 5" descr="TRIP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2209800"/>
            <a:ext cx="2168525" cy="7620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361B69D-7937-4190-942E-30502690BB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2854" y="5848482"/>
            <a:ext cx="1005993" cy="456803"/>
          </a:xfrm>
          <a:prstGeom prst="rect">
            <a:avLst/>
          </a:prstGeom>
        </p:spPr>
      </p:pic>
    </p:spTree>
    <p:extLst>
      <p:ext uri="{BB962C8B-B14F-4D97-AF65-F5344CB8AC3E}">
        <p14:creationId xmlns:p14="http://schemas.microsoft.com/office/powerpoint/2010/main" val="325202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Engineers </a:t>
            </a:r>
            <a:r>
              <a:rPr lang="en-US" dirty="0"/>
              <a:t>design Fluid Power systems and components as well as conduct research on new concepts, applications and improvements of existing installations.</a:t>
            </a:r>
          </a:p>
          <a:p>
            <a:r>
              <a:rPr lang="en-US" b="1" dirty="0"/>
              <a:t>Sales and Marketing personnel  </a:t>
            </a:r>
            <a:r>
              <a:rPr lang="en-US" dirty="0"/>
              <a:t>sell  and market Fluid Power systems and components, working closely with Fluid Power manufacturers and distributors.</a:t>
            </a:r>
          </a:p>
          <a:p>
            <a:r>
              <a:rPr lang="en-US" b="1" dirty="0"/>
              <a:t>Mechanics  </a:t>
            </a:r>
            <a:r>
              <a:rPr lang="en-US" dirty="0"/>
              <a:t>assemble  and  install Fluid Power systems and components as well as troubleshoot and maintain Fluid Power systems on machines used in every facet of industry.</a:t>
            </a:r>
          </a:p>
          <a:p>
            <a:r>
              <a:rPr lang="en-US" b="1" dirty="0"/>
              <a:t>Technicians </a:t>
            </a:r>
            <a:r>
              <a:rPr lang="en-US" dirty="0"/>
              <a:t>operate machines equipped with Fluid Power systems as well as manufacture and test Fluid Power systems and components.</a:t>
            </a:r>
          </a:p>
          <a:p>
            <a:endParaRPr lang="en-US" dirty="0"/>
          </a:p>
          <a:p>
            <a:endParaRPr lang="en-US" dirty="0"/>
          </a:p>
        </p:txBody>
      </p:sp>
      <p:sp>
        <p:nvSpPr>
          <p:cNvPr id="3" name="Title 2"/>
          <p:cNvSpPr>
            <a:spLocks noGrp="1"/>
          </p:cNvSpPr>
          <p:nvPr>
            <p:ph type="title"/>
          </p:nvPr>
        </p:nvSpPr>
        <p:spPr/>
        <p:txBody>
          <a:bodyPr>
            <a:normAutofit/>
          </a:bodyPr>
          <a:lstStyle/>
          <a:p>
            <a:r>
              <a:rPr lang="en-US" dirty="0"/>
              <a:t>What kinds of careers are available in Fluid Power?</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12</a:t>
            </a:fld>
            <a:endParaRPr lang="en-US" dirty="0"/>
          </a:p>
        </p:txBody>
      </p:sp>
    </p:spTree>
    <p:extLst>
      <p:ext uri="{BB962C8B-B14F-4D97-AF65-F5344CB8AC3E}">
        <p14:creationId xmlns:p14="http://schemas.microsoft.com/office/powerpoint/2010/main" val="300694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Engineer </a:t>
            </a:r>
            <a:r>
              <a:rPr lang="en-US" dirty="0"/>
              <a:t>– Four year college or university that offers mechanical engineering technology, industrial engineering technology, or any engineering technology program with a course of study in Fluid Power and electronics.</a:t>
            </a:r>
          </a:p>
          <a:p>
            <a:r>
              <a:rPr lang="en-US" b="1" dirty="0"/>
              <a:t>Sales-Marketing-Management </a:t>
            </a:r>
            <a:r>
              <a:rPr lang="en-US" dirty="0"/>
              <a:t>– Requirements and qualifications for these careers vary depending on the technical level of the product sold or marketed or the business managed.</a:t>
            </a:r>
          </a:p>
          <a:p>
            <a:r>
              <a:rPr lang="en-US" b="1" dirty="0"/>
              <a:t>Mechanic/maintenance </a:t>
            </a:r>
            <a:r>
              <a:rPr lang="en-US" dirty="0"/>
              <a:t>– One  year  program  in Fluid Power from a technical institute, community college or vocational or technical school.  Mechanic-technician certificate, associate degree or bachelor’s degree.</a:t>
            </a:r>
          </a:p>
          <a:p>
            <a:r>
              <a:rPr lang="en-US" b="1" dirty="0"/>
              <a:t>Technician </a:t>
            </a:r>
            <a:r>
              <a:rPr lang="en-US" dirty="0"/>
              <a:t>– Two year program in Fluid Power from a technical institute, community college, area vocational or technical school or junior college, technician certificate, associate degree or bachelor’s degree.</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What type of training do I need to get a job in Fluid Power?</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13</a:t>
            </a:fld>
            <a:endParaRPr lang="en-US" dirty="0"/>
          </a:p>
        </p:txBody>
      </p:sp>
    </p:spTree>
    <p:extLst>
      <p:ext uri="{BB962C8B-B14F-4D97-AF65-F5344CB8AC3E}">
        <p14:creationId xmlns:p14="http://schemas.microsoft.com/office/powerpoint/2010/main" val="302737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66390" y="381403"/>
            <a:ext cx="1650235"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7D733E-8A50-460E-A9C1-C043F453735F}"/>
              </a:ext>
            </a:extLst>
          </p:cNvPr>
          <p:cNvPicPr>
            <a:picLocks noChangeAspect="1"/>
          </p:cNvPicPr>
          <p:nvPr/>
        </p:nvPicPr>
        <p:blipFill>
          <a:blip r:embed="rId2"/>
          <a:stretch>
            <a:fillRect/>
          </a:stretch>
        </p:blipFill>
        <p:spPr>
          <a:xfrm>
            <a:off x="3505200" y="1295400"/>
            <a:ext cx="5472457" cy="4583182"/>
          </a:xfrm>
          <a:prstGeom prst="rect">
            <a:avLst/>
          </a:prstGeom>
        </p:spPr>
      </p:pic>
      <p:sp>
        <p:nvSpPr>
          <p:cNvPr id="2" name="Content Placeholder 1"/>
          <p:cNvSpPr>
            <a:spLocks noGrp="1"/>
          </p:cNvSpPr>
          <p:nvPr>
            <p:ph idx="1"/>
          </p:nvPr>
        </p:nvSpPr>
        <p:spPr>
          <a:xfrm>
            <a:off x="339780" y="1520422"/>
            <a:ext cx="2632019" cy="1064470"/>
          </a:xfrm>
        </p:spPr>
        <p:txBody>
          <a:bodyPr vert="horz" lIns="91440" tIns="45720" rIns="91440" bIns="45720" rtlCol="0">
            <a:noAutofit/>
          </a:bodyPr>
          <a:lstStyle/>
          <a:p>
            <a:pPr indent="-228600">
              <a:lnSpc>
                <a:spcPct val="90000"/>
              </a:lnSpc>
            </a:pPr>
            <a:r>
              <a:rPr lang="en-US" sz="1600" dirty="0">
                <a:solidFill>
                  <a:schemeClr val="bg1"/>
                </a:solidFill>
              </a:rPr>
              <a:t>Engineering Career Paths</a:t>
            </a:r>
          </a:p>
          <a:p>
            <a:pPr lvl="1" indent="-228600">
              <a:lnSpc>
                <a:spcPct val="90000"/>
              </a:lnSpc>
              <a:buFont typeface="Arial" panose="020B0604020202020204" pitchFamily="34" charset="0"/>
              <a:buChar char="•"/>
            </a:pPr>
            <a:endParaRPr lang="en-US" sz="1600" dirty="0">
              <a:solidFill>
                <a:schemeClr val="bg1"/>
              </a:solidFill>
            </a:endParaRPr>
          </a:p>
          <a:p>
            <a:pPr indent="-228600">
              <a:lnSpc>
                <a:spcPct val="90000"/>
              </a:lnSpc>
            </a:pPr>
            <a:r>
              <a:rPr lang="en-US" sz="1600" dirty="0">
                <a:solidFill>
                  <a:schemeClr val="bg1"/>
                </a:solidFill>
              </a:rPr>
              <a:t>Technical Career Paths</a:t>
            </a:r>
          </a:p>
        </p:txBody>
      </p:sp>
      <p:sp>
        <p:nvSpPr>
          <p:cNvPr id="3" name="Title 2"/>
          <p:cNvSpPr>
            <a:spLocks noGrp="1"/>
          </p:cNvSpPr>
          <p:nvPr>
            <p:ph type="title"/>
          </p:nvPr>
        </p:nvSpPr>
        <p:spPr>
          <a:xfrm>
            <a:off x="228600" y="263964"/>
            <a:ext cx="2322786" cy="470683"/>
          </a:xfrm>
        </p:spPr>
        <p:txBody>
          <a:bodyPr vert="horz" lIns="91440" tIns="45720" rIns="91440" bIns="45720" rtlCol="0" anchor="ctr">
            <a:normAutofit fontScale="90000"/>
          </a:bodyPr>
          <a:lstStyle/>
          <a:p>
            <a:pPr>
              <a:lnSpc>
                <a:spcPct val="90000"/>
              </a:lnSpc>
            </a:pPr>
            <a:r>
              <a:rPr lang="en-US" kern="1200" dirty="0">
                <a:solidFill>
                  <a:srgbClr val="FFFFFF"/>
                </a:solidFill>
                <a:latin typeface="+mj-lt"/>
                <a:ea typeface="+mj-ea"/>
                <a:cs typeface="+mj-cs"/>
              </a:rPr>
              <a:t>Career Paths</a:t>
            </a:r>
          </a:p>
        </p:txBody>
      </p:sp>
      <p:sp>
        <p:nvSpPr>
          <p:cNvPr id="4" name="Date Placeholder 3"/>
          <p:cNvSpPr>
            <a:spLocks noGrp="1"/>
          </p:cNvSpPr>
          <p:nvPr>
            <p:ph type="dt" sz="half" idx="10"/>
          </p:nvPr>
        </p:nvSpPr>
        <p:spPr>
          <a:xfrm>
            <a:off x="725212" y="6356350"/>
            <a:ext cx="1960837" cy="365125"/>
          </a:xfrm>
        </p:spPr>
        <p:txBody>
          <a:bodyPr vert="horz" lIns="91440" tIns="45720" rIns="91440" bIns="45720" rtlCol="0" anchor="ctr">
            <a:normAutofit/>
          </a:bodyPr>
          <a:lstStyle/>
          <a:p>
            <a:pPr>
              <a:spcAft>
                <a:spcPts val="600"/>
              </a:spcAft>
            </a:pPr>
            <a:r>
              <a:rPr lang="en-US" sz="1000">
                <a:solidFill>
                  <a:prstClr val="black">
                    <a:tint val="75000"/>
                  </a:prstClr>
                </a:solidFill>
              </a:rPr>
              <a:t>Jan 2009</a:t>
            </a:r>
          </a:p>
        </p:txBody>
      </p:sp>
      <p:sp>
        <p:nvSpPr>
          <p:cNvPr id="5" name="Slide Number Placeholder 4"/>
          <p:cNvSpPr>
            <a:spLocks noGrp="1"/>
          </p:cNvSpPr>
          <p:nvPr>
            <p:ph type="sldNum" sz="quarter" idx="11"/>
          </p:nvPr>
        </p:nvSpPr>
        <p:spPr>
          <a:xfrm>
            <a:off x="7743825" y="6356350"/>
            <a:ext cx="771525" cy="365125"/>
          </a:xfrm>
        </p:spPr>
        <p:txBody>
          <a:bodyPr vert="horz" lIns="91440" tIns="45720" rIns="91440" bIns="45720" rtlCol="0" anchor="ctr">
            <a:normAutofit/>
          </a:bodyPr>
          <a:lstStyle/>
          <a:p>
            <a:pPr>
              <a:spcAft>
                <a:spcPts val="600"/>
              </a:spcAft>
            </a:pPr>
            <a:fld id="{E457E47C-5F1C-4E4B-BDC8-01150E7A79A3}" type="slidenum">
              <a:rPr lang="en-US" sz="1000">
                <a:solidFill>
                  <a:prstClr val="black">
                    <a:tint val="75000"/>
                  </a:prstClr>
                </a:solidFill>
              </a:rPr>
              <a:pPr>
                <a:spcAft>
                  <a:spcPts val="600"/>
                </a:spcAft>
              </a:pPr>
              <a:t>2</a:t>
            </a:fld>
            <a:endParaRPr lang="en-US" sz="1000">
              <a:solidFill>
                <a:prstClr val="black">
                  <a:tint val="75000"/>
                </a:prstClr>
              </a:solidFill>
            </a:endParaRPr>
          </a:p>
        </p:txBody>
      </p:sp>
      <p:sp>
        <p:nvSpPr>
          <p:cNvPr id="7" name="TextBox 6">
            <a:extLst>
              <a:ext uri="{FF2B5EF4-FFF2-40B4-BE49-F238E27FC236}">
                <a16:creationId xmlns:a16="http://schemas.microsoft.com/office/drawing/2014/main" id="{0E9701EB-AD5B-4C9C-9A74-AA58CEDF5826}"/>
              </a:ext>
            </a:extLst>
          </p:cNvPr>
          <p:cNvSpPr txBox="1"/>
          <p:nvPr/>
        </p:nvSpPr>
        <p:spPr>
          <a:xfrm>
            <a:off x="3462762" y="5843811"/>
            <a:ext cx="4519613" cy="217418"/>
          </a:xfrm>
          <a:prstGeom prst="rect">
            <a:avLst/>
          </a:prstGeom>
        </p:spPr>
        <p:txBody>
          <a:bodyPr vert="horz" wrap="square" lIns="91440" tIns="45720" rIns="91440" bIns="45720" rtlCol="0" anchor="ctr">
            <a:noAutofit/>
          </a:bodyPr>
          <a:lstStyle/>
          <a:p>
            <a:pPr>
              <a:spcBef>
                <a:spcPct val="0"/>
              </a:spcBef>
            </a:pPr>
            <a:r>
              <a:rPr lang="en-US" sz="950" dirty="0"/>
              <a:t>*Salaries represent median pay source: All statistics from U.S. Bureau of Labor Statistics</a:t>
            </a:r>
            <a:endParaRPr kumimoji="0" lang="en-US" sz="95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extLst>
      <p:ext uri="{BB962C8B-B14F-4D97-AF65-F5344CB8AC3E}">
        <p14:creationId xmlns:p14="http://schemas.microsoft.com/office/powerpoint/2010/main" val="360251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dirty="0"/>
              <a:t>Are you an industry professional? Use this opportunity to talk about your history and insight about your role. </a:t>
            </a:r>
          </a:p>
          <a:p>
            <a:endParaRPr lang="en-US" dirty="0"/>
          </a:p>
        </p:txBody>
      </p:sp>
      <p:sp>
        <p:nvSpPr>
          <p:cNvPr id="3" name="Title 2"/>
          <p:cNvSpPr>
            <a:spLocks noGrp="1"/>
          </p:cNvSpPr>
          <p:nvPr>
            <p:ph type="title"/>
          </p:nvPr>
        </p:nvSpPr>
        <p:spPr/>
        <p:txBody>
          <a:bodyPr/>
          <a:lstStyle/>
          <a:p>
            <a:r>
              <a:rPr lang="en-US" dirty="0"/>
              <a:t>Personal History </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3</a:t>
            </a:fld>
            <a:endParaRPr lang="en-US" dirty="0"/>
          </a:p>
        </p:txBody>
      </p:sp>
    </p:spTree>
    <p:extLst>
      <p:ext uri="{BB962C8B-B14F-4D97-AF65-F5344CB8AC3E}">
        <p14:creationId xmlns:p14="http://schemas.microsoft.com/office/powerpoint/2010/main" val="396299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Energy</a:t>
            </a:r>
            <a:r>
              <a:rPr lang="en-US" dirty="0"/>
              <a:t>: From offshore drilling to underground mines, and from wind power to finding new means of energy efficiency, Fluid Power is a vital ingredient.</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984" y="2438400"/>
            <a:ext cx="5165166"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77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Aerospace</a:t>
            </a:r>
            <a:r>
              <a:rPr lang="en-US" dirty="0"/>
              <a:t>: Whether on a plane, helicopter or shuttle in outer space, Fluid Power is there to help enable flight. From design to ground crew, fluid power is a daily part of the industry.</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5</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4" r="704" b="24378"/>
          <a:stretch/>
        </p:blipFill>
        <p:spPr bwMode="auto">
          <a:xfrm>
            <a:off x="685800" y="2590800"/>
            <a:ext cx="4191000" cy="237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05200"/>
            <a:ext cx="3657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29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Automation</a:t>
            </a:r>
            <a:r>
              <a:rPr lang="en-US" dirty="0"/>
              <a:t>: The modern factory wouldn’t be very modern without Fluid Power as it works hand in hand with electrics, electronics and robotics in today’s state-of-the-art facilities.</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6</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923" y="2576052"/>
            <a:ext cx="6045155" cy="340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31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Agriculture:  </a:t>
            </a:r>
            <a:r>
              <a:rPr lang="en-US" dirty="0"/>
              <a:t>It is Fluid Power that provides the horsepower for modern farming equipment out in the field as well as the power that enables the food processing industry to wash, can and package food.</a:t>
            </a:r>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7</a:t>
            </a:fld>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660" b="8913"/>
          <a:stretch/>
        </p:blipFill>
        <p:spPr bwMode="auto">
          <a:xfrm>
            <a:off x="3229897" y="2482215"/>
            <a:ext cx="5562600" cy="250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3276600" cy="218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46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Biomedical</a:t>
            </a:r>
            <a:r>
              <a:rPr lang="en-US" dirty="0"/>
              <a:t>:  Artificial kidneys, valve-assisted bladders and automatically dispensing medication equipment use Fluid Power.  And yes, your dentist’s high speed drill relies on pneumatics for split second timing.</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8</a:t>
            </a:fld>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6515100" cy="226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667000"/>
            <a:ext cx="30861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12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Recreation</a:t>
            </a:r>
            <a:r>
              <a:rPr lang="en-US" dirty="0"/>
              <a:t>:  Roller coasters, ski lifts and even King Kong’s gargantuan toes owe their ability to move—and move you—to Fluid Power.</a:t>
            </a:r>
          </a:p>
          <a:p>
            <a:pPr marL="0" indent="0">
              <a:buNone/>
            </a:pPr>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9</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69" y="20574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technicalpark.com/wp-content/uploads/2014/03/challenger-amusement-rides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0471"/>
            <a:ext cx="3962400" cy="282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1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F56EE441C774792F2E6934BA536C9" ma:contentTypeVersion="1" ma:contentTypeDescription="Create a new document." ma:contentTypeScope="" ma:versionID="ddbd454c0e8aec68477c45c5b6426941">
  <xsd:schema xmlns:xsd="http://www.w3.org/2001/XMLSchema" xmlns:xs="http://www.w3.org/2001/XMLSchema" xmlns:p="http://schemas.microsoft.com/office/2006/metadata/properties" targetNamespace="http://schemas.microsoft.com/office/2006/metadata/properties" ma:root="true" ma:fieldsID="f5ad034076dd571023f9953d0790f71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991DA9-D50A-4043-96AB-DC3752E7B0CE}">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25E0F0C0-0390-46DC-864D-8AA1B6F1D92A}">
  <ds:schemaRefs>
    <ds:schemaRef ds:uri="http://schemas.microsoft.com/sharepoint/v3/contenttype/forms"/>
  </ds:schemaRefs>
</ds:datastoreItem>
</file>

<file path=customXml/itemProps3.xml><?xml version="1.0" encoding="utf-8"?>
<ds:datastoreItem xmlns:ds="http://schemas.openxmlformats.org/officeDocument/2006/customXml" ds:itemID="{B4B26817-41BD-494A-9F57-28E07A5DB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1122</TotalTime>
  <Words>773</Words>
  <Application>Microsoft Office PowerPoint</Application>
  <PresentationFormat>On-screen Show (4:3)</PresentationFormat>
  <Paragraphs>61</Paragraphs>
  <Slides>13</Slides>
  <Notes>0</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Office Theme</vt:lpstr>
      <vt:lpstr>Custom Design</vt:lpstr>
      <vt:lpstr>Originated by: Price Engineering</vt:lpstr>
      <vt:lpstr>Career Paths</vt:lpstr>
      <vt:lpstr>Personal History </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Mobile Solutions</vt:lpstr>
      <vt:lpstr>What kinds of careers are available in Fluid Power?</vt:lpstr>
      <vt:lpstr>What type of training do I need to get a job in Fluid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Klockow</dc:creator>
  <cp:lastModifiedBy>Amy Zignego</cp:lastModifiedBy>
  <cp:revision>116</cp:revision>
  <dcterms:created xsi:type="dcterms:W3CDTF">2009-04-02T19:39:13Z</dcterms:created>
  <dcterms:modified xsi:type="dcterms:W3CDTF">2021-12-21T18:15:12Z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0x010100BFEF56EE441C774792F2E6934BA536C9</vt:lpwstr>
  </property>
  <property fmtid="{D5CDD505-2E9C-101B-9397-08002B2CF9AE}" pid="3" name="Order">
    <vt:r8>8600</vt:r8>
  </property>
  <property fmtid="{D5CDD505-2E9C-101B-9397-08002B2CF9AE}" pid="4" name="xd_ProgID">
    <vt:lpwstr/>
  </property>
  <property fmtid="{D5CDD505-2E9C-101B-9397-08002B2CF9AE}" pid="5" name="TemplateUrl">
    <vt:lpwstr/>
  </property>
</Properties>
</file>